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58" r:id="rId3"/>
    <p:sldId id="260" r:id="rId4"/>
    <p:sldId id="291" r:id="rId5"/>
    <p:sldId id="265" r:id="rId6"/>
    <p:sldId id="275" r:id="rId7"/>
    <p:sldId id="284" r:id="rId8"/>
    <p:sldId id="283" r:id="rId9"/>
    <p:sldId id="285" r:id="rId10"/>
    <p:sldId id="286" r:id="rId11"/>
    <p:sldId id="288" r:id="rId12"/>
    <p:sldId id="289" r:id="rId13"/>
    <p:sldId id="266" r:id="rId14"/>
    <p:sldId id="287" r:id="rId15"/>
    <p:sldId id="270" r:id="rId16"/>
    <p:sldId id="277" r:id="rId17"/>
    <p:sldId id="279" r:id="rId18"/>
    <p:sldId id="280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A9586-8D2E-40A5-8A88-098DD460BFF8}" type="datetimeFigureOut">
              <a:rPr lang="fr-CA" smtClean="0"/>
              <a:t>2018-04-16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B157D-95EB-4A46-B40F-424709F4D50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1265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1B4CF-3C47-46CF-B154-256598DA5ED7}" type="slidenum">
              <a:rPr lang="fr-CA" smtClean="0">
                <a:solidFill>
                  <a:prstClr val="black"/>
                </a:solidFill>
              </a:rPr>
              <a:pPr/>
              <a:t>1</a:t>
            </a:fld>
            <a:endParaRPr lang="fr-CA">
              <a:solidFill>
                <a:prstClr val="black"/>
              </a:solidFill>
            </a:endParaRPr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451027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7388"/>
            <a:ext cx="4572000" cy="34290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fr-FR" smtClean="0">
                <a:solidFill>
                  <a:prstClr val="black"/>
                </a:solidFill>
              </a:rPr>
              <a:pPr/>
              <a:t>18</a:t>
            </a:fld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endParaRPr lang="fr-C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1B4CF-3C47-46CF-B154-256598DA5ED7}" type="slidenum">
              <a:rPr lang="fr-CA" smtClean="0">
                <a:solidFill>
                  <a:prstClr val="black"/>
                </a:solidFill>
              </a:rPr>
              <a:pPr/>
              <a:t>2</a:t>
            </a:fld>
            <a:endParaRPr lang="fr-CA">
              <a:solidFill>
                <a:prstClr val="black"/>
              </a:solidFill>
            </a:endParaRPr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6356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1B4CF-3C47-46CF-B154-256598DA5ED7}" type="slidenum">
              <a:rPr lang="fr-CA" smtClean="0">
                <a:solidFill>
                  <a:prstClr val="black"/>
                </a:solidFill>
              </a:rPr>
              <a:pPr/>
              <a:t>3</a:t>
            </a:fld>
            <a:endParaRPr lang="fr-CA">
              <a:solidFill>
                <a:prstClr val="black"/>
              </a:solidFill>
            </a:endParaRPr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99952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1B4CF-3C47-46CF-B154-256598DA5ED7}" type="slidenum">
              <a:rPr lang="fr-CA" smtClean="0">
                <a:solidFill>
                  <a:prstClr val="black"/>
                </a:solidFill>
              </a:rPr>
              <a:pPr/>
              <a:t>4</a:t>
            </a:fld>
            <a:endParaRPr lang="fr-CA">
              <a:solidFill>
                <a:prstClr val="black"/>
              </a:solidFill>
            </a:endParaRPr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endParaRPr lang="en-CA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667755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1B4CF-3C47-46CF-B154-256598DA5ED7}" type="slidenum">
              <a:rPr lang="fr-CA" smtClean="0">
                <a:solidFill>
                  <a:prstClr val="black"/>
                </a:solidFill>
              </a:rPr>
              <a:pPr/>
              <a:t>5</a:t>
            </a:fld>
            <a:endParaRPr lang="fr-CA">
              <a:solidFill>
                <a:prstClr val="black"/>
              </a:solidFill>
            </a:endParaRPr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fr-CA" b="1" u="sng" dirty="0" smtClean="0"/>
              <a:t>Faciliter</a:t>
            </a:r>
            <a:r>
              <a:rPr lang="fr-CA" b="1" u="sng" baseline="0" dirty="0" smtClean="0"/>
              <a:t> la transition vers un milieu de travail</a:t>
            </a:r>
            <a:endParaRPr lang="fr-CA" b="1" u="sng" dirty="0" smtClean="0"/>
          </a:p>
          <a:p>
            <a:pPr>
              <a:lnSpc>
                <a:spcPct val="150000"/>
              </a:lnSpc>
            </a:pPr>
            <a:r>
              <a:rPr lang="fr-CA" dirty="0" smtClean="0"/>
              <a:t>Journée</a:t>
            </a:r>
            <a:r>
              <a:rPr lang="fr-CA" baseline="0" dirty="0" smtClean="0"/>
              <a:t> de validation = Deuil</a:t>
            </a:r>
          </a:p>
          <a:p>
            <a:pPr>
              <a:lnSpc>
                <a:spcPct val="150000"/>
              </a:lnSpc>
            </a:pPr>
            <a:r>
              <a:rPr lang="fr-CA" baseline="0" dirty="0" smtClean="0"/>
              <a:t>Plateau de travail (Cantine</a:t>
            </a:r>
            <a:r>
              <a:rPr lang="fr-CA" baseline="0" smtClean="0"/>
              <a:t>, Cuisine)= Deuil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67755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1B4CF-3C47-46CF-B154-256598DA5ED7}" type="slidenum">
              <a:rPr lang="fr-CA" smtClean="0">
                <a:solidFill>
                  <a:prstClr val="black"/>
                </a:solidFill>
              </a:rPr>
              <a:pPr/>
              <a:t>6</a:t>
            </a:fld>
            <a:endParaRPr lang="fr-CA">
              <a:solidFill>
                <a:prstClr val="black"/>
              </a:solidFill>
            </a:endParaRPr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 smtClean="0"/>
          </a:p>
          <a:p>
            <a:pPr>
              <a:lnSpc>
                <a:spcPct val="150000"/>
              </a:lnSpc>
            </a:pPr>
            <a:endParaRPr lang="en-CA" baseline="0" dirty="0" smtClean="0"/>
          </a:p>
          <a:p>
            <a:pPr>
              <a:lnSpc>
                <a:spcPct val="150000"/>
              </a:lnSpc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67755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1B4CF-3C47-46CF-B154-256598DA5ED7}" type="slidenum">
              <a:rPr lang="fr-CA" smtClean="0">
                <a:solidFill>
                  <a:prstClr val="black"/>
                </a:solidFill>
              </a:rPr>
              <a:pPr/>
              <a:t>13</a:t>
            </a:fld>
            <a:endParaRPr lang="fr-CA">
              <a:solidFill>
                <a:prstClr val="black"/>
              </a:solidFill>
            </a:endParaRPr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31384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1B4CF-3C47-46CF-B154-256598DA5ED7}" type="slidenum">
              <a:rPr lang="fr-CA" smtClean="0">
                <a:solidFill>
                  <a:prstClr val="black"/>
                </a:solidFill>
              </a:rPr>
              <a:pPr/>
              <a:t>16</a:t>
            </a:fld>
            <a:endParaRPr lang="fr-CA">
              <a:solidFill>
                <a:prstClr val="black"/>
              </a:solidFill>
            </a:endParaRPr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 smtClean="0"/>
              <a:t>______________________________________________________________________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99952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7388"/>
            <a:ext cx="4572000" cy="34290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smtClean="0">
                <a:solidFill>
                  <a:prstClr val="black"/>
                </a:solidFill>
              </a:rPr>
              <a:pPr/>
              <a:t>17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r>
              <a:rPr lang="en-CA" dirty="0"/>
              <a:t>______________________________________________________________________</a:t>
            </a:r>
            <a:endParaRPr lang="fr-CA" dirty="0"/>
          </a:p>
          <a:p>
            <a:pPr>
              <a:lnSpc>
                <a:spcPct val="150000"/>
              </a:lnSpc>
            </a:pPr>
            <a:endParaRPr lang="fr-C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DC3D-6ADA-41BA-BA47-29C671F06D28}" type="datetimeFigureOut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2018-04-16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0795-7FFA-4A4F-B9E2-10A9C0DEDD84}" type="slidenum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‹N°›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865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DC3D-6ADA-41BA-BA47-29C671F06D28}" type="datetimeFigureOut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2018-04-16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0795-7FFA-4A4F-B9E2-10A9C0DEDD84}" type="slidenum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‹N°›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3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5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5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DC3D-6ADA-41BA-BA47-29C671F06D28}" type="datetimeFigureOut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2018-04-16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0795-7FFA-4A4F-B9E2-10A9C0DEDD84}" type="slidenum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‹N°›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33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0554" y="20551"/>
            <a:ext cx="3498527" cy="28253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503485" y="20548"/>
            <a:ext cx="5624419" cy="28254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0925" y="2818500"/>
            <a:ext cx="7668995" cy="22962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662120" y="2819400"/>
            <a:ext cx="1461333" cy="22938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20548" y="5089818"/>
            <a:ext cx="9098280" cy="173736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8755231" y="2469776"/>
            <a:ext cx="304800" cy="152400"/>
          </a:xfrm>
          <a:prstGeom prst="rect">
            <a:avLst/>
          </a:prstGeom>
          <a:solidFill>
            <a:srgbClr val="F274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47F28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fr-FR">
                <a:solidFill>
                  <a:prstClr val="white"/>
                </a:solidFill>
              </a:rPr>
              <a:pPr/>
              <a:t>16/04/2018</a:t>
            </a:fld>
            <a:endParaRPr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endParaRPr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>
                <a:solidFill>
                  <a:prstClr val="white"/>
                </a:solidFill>
              </a:rPr>
              <a:pPr/>
              <a:t>‹N°›</a:t>
            </a:fld>
            <a:endParaRPr>
              <a:solidFill>
                <a:prstClr val="white"/>
              </a:solidFill>
            </a:endParaRP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3581400" y="1295404"/>
            <a:ext cx="5105400" cy="1416269"/>
          </a:xfrm>
        </p:spPr>
        <p:txBody>
          <a:bodyPr anchor="b">
            <a:normAutofit/>
          </a:bodyPr>
          <a:lstStyle>
            <a:lvl1pPr algn="r" eaLnBrk="1" latinLnBrk="0" hangingPunct="1">
              <a:buNone/>
              <a:defRPr kumimoji="0" lang="fr-FR"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kumimoji="0" lang="fr-FR"/>
              <a:t>Modifiez le style des sous-titres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44" y="4114800"/>
            <a:ext cx="7315200" cy="914400"/>
          </a:xfrm>
        </p:spPr>
        <p:txBody>
          <a:bodyPr anchor="b" anchorCtr="0">
            <a:normAutofit/>
          </a:bodyPr>
          <a:lstStyle>
            <a:lvl1pPr marL="0" indent="0" eaLnBrk="1" latinLnBrk="0" hangingPunct="1">
              <a:defRPr kumimoji="0" lang="fr-FR" sz="3600" b="1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342900" lvl="0" indent="-342900" algn="l" defTabSz="914400" eaLnBrk="1" latinLnBrk="0" hangingPunct="1"/>
            <a:r>
              <a:rPr lang="fr-FR" smtClean="0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8787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 : accentua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fr-FR">
                <a:solidFill>
                  <a:srgbClr val="262626">
                    <a:lumMod val="85000"/>
                    <a:lumOff val="15000"/>
                  </a:srgbClr>
                </a:solidFill>
              </a:rPr>
              <a:pPr/>
              <a:t>16/04/2018</a:t>
            </a:fld>
            <a:endParaRPr>
              <a:solidFill>
                <a:srgbClr val="262626">
                  <a:lumMod val="85000"/>
                  <a:lumOff val="1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>
              <a:solidFill>
                <a:srgbClr val="262626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>
                <a:solidFill>
                  <a:srgbClr val="262626">
                    <a:lumMod val="85000"/>
                    <a:lumOff val="15000"/>
                  </a:srgbClr>
                </a:solidFill>
              </a:rPr>
              <a:pPr/>
              <a:t>‹N°›</a:t>
            </a:fld>
            <a:endParaRPr>
              <a:solidFill>
                <a:srgbClr val="262626">
                  <a:lumMod val="85000"/>
                  <a:lumOff val="15000"/>
                </a:srgbClr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</p:spPr>
        <p:txBody>
          <a:bodyPr/>
          <a:lstStyle>
            <a:lvl1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fr-FR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04316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seul : accentua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fr-FR">
                <a:solidFill>
                  <a:srgbClr val="262626">
                    <a:tint val="75000"/>
                  </a:srgbClr>
                </a:solidFill>
              </a:rPr>
              <a:pPr/>
              <a:t>16/04/2018</a:t>
            </a:fld>
            <a:endParaRPr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>
                <a:solidFill>
                  <a:srgbClr val="262626">
                    <a:tint val="75000"/>
                  </a:srgbClr>
                </a:solidFill>
              </a:rPr>
              <a:pPr/>
              <a:t>‹N°›</a:t>
            </a:fld>
            <a:endParaRPr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90400" y="3081000"/>
            <a:ext cx="8686800" cy="1095600"/>
          </a:xfrm>
        </p:spPr>
        <p:txBody>
          <a:bodyPr>
            <a:normAutofit/>
          </a:bodyPr>
          <a:lstStyle>
            <a:lvl1pPr algn="ctr" eaLnBrk="1" latinLnBrk="0" hangingPunct="1">
              <a:defRPr kumimoji="0" lang="fr-FR" sz="4600" b="1" kern="1200" spc="-150" baseline="0">
                <a:ln>
                  <a:gradFill>
                    <a:gsLst>
                      <a:gs pos="0">
                        <a:schemeClr val="bg1"/>
                      </a:gs>
                      <a:gs pos="50000">
                        <a:schemeClr val="bg1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gradFill>
                  <a:gsLst>
                    <a:gs pos="11000">
                      <a:schemeClr val="bg1">
                        <a:lumMod val="75000"/>
                      </a:schemeClr>
                    </a:gs>
                    <a:gs pos="91000">
                      <a:schemeClr val="bg1"/>
                    </a:gs>
                  </a:gsLst>
                  <a:lin ang="16200000" scaled="1"/>
                </a:gradFill>
                <a:effectLst>
                  <a:outerShdw blurRad="38100" algn="ctr" rotWithShape="0">
                    <a:prstClr val="black">
                      <a:alpha val="25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/>
              <a:t>Modifiez le style du titre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83952" y="2424752"/>
            <a:ext cx="8694000" cy="639762"/>
          </a:xfrm>
        </p:spPr>
        <p:txBody>
          <a:bodyPr anchor="b">
            <a:normAutofit/>
          </a:bodyPr>
          <a:lstStyle>
            <a:lvl1pPr marL="0" indent="0" algn="ctr" eaLnBrk="1" latinLnBrk="0" hangingPunct="1">
              <a:buNone/>
              <a:defRPr kumimoji="0" lang="fr-FR" sz="2800" kern="1200">
                <a:solidFill>
                  <a:srgbClr val="2E507A">
                    <a:alpha val="81000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 eaLnBrk="1" latinLnBrk="0" hangingPunct="1">
              <a:buNone/>
              <a:defRPr kumimoji="0" lang="fr-FR" sz="2000" b="1"/>
            </a:lvl2pPr>
            <a:lvl3pPr marL="914400" indent="0" eaLnBrk="1" latinLnBrk="0" hangingPunct="1">
              <a:buNone/>
              <a:defRPr kumimoji="0" lang="fr-FR" sz="1800" b="1"/>
            </a:lvl3pPr>
            <a:lvl4pPr marL="1371600" indent="0" eaLnBrk="1" latinLnBrk="0" hangingPunct="1">
              <a:buNone/>
              <a:defRPr kumimoji="0" lang="fr-FR" sz="1600" b="1"/>
            </a:lvl4pPr>
            <a:lvl5pPr marL="1828800" indent="0" eaLnBrk="1" latinLnBrk="0" hangingPunct="1">
              <a:buNone/>
              <a:defRPr kumimoji="0" lang="fr-FR" sz="1600" b="1"/>
            </a:lvl5pPr>
            <a:lvl6pPr marL="2286000" indent="0" eaLnBrk="1" latinLnBrk="0" hangingPunct="1">
              <a:buNone/>
              <a:defRPr kumimoji="0" lang="fr-FR" sz="1600" b="1"/>
            </a:lvl6pPr>
            <a:lvl7pPr marL="2743200" indent="0" eaLnBrk="1" latinLnBrk="0" hangingPunct="1">
              <a:buNone/>
              <a:defRPr kumimoji="0" lang="fr-FR" sz="1600" b="1"/>
            </a:lvl7pPr>
            <a:lvl8pPr marL="3200400" indent="0" eaLnBrk="1" latinLnBrk="0" hangingPunct="1">
              <a:buNone/>
              <a:defRPr kumimoji="0" lang="fr-FR" sz="1600" b="1"/>
            </a:lvl8pPr>
            <a:lvl9pPr marL="3657600" indent="0" eaLnBrk="1" latinLnBrk="0" hangingPunct="1">
              <a:buNone/>
              <a:defRPr kumimoji="0" lang="fr-FR" sz="1600" b="1"/>
            </a:lvl9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6709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avec text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fr-FR">
                <a:solidFill>
                  <a:prstClr val="white"/>
                </a:solidFill>
              </a:rPr>
              <a:pPr/>
              <a:t>16/04/2018</a:t>
            </a:fld>
            <a:endParaRPr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endParaRPr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>
                <a:solidFill>
                  <a:prstClr val="white"/>
                </a:solidFill>
              </a:rPr>
              <a:pPr/>
              <a:t>‹N°›</a:t>
            </a:fld>
            <a:endParaRPr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2895600"/>
            <a:ext cx="7543800" cy="2133600"/>
          </a:xfrm>
          <a:prstGeom prst="rect">
            <a:avLst/>
          </a:prstGeom>
          <a:gradFill flip="none" rotWithShape="1">
            <a:gsLst>
              <a:gs pos="63000">
                <a:schemeClr val="tx1">
                  <a:lumMod val="85000"/>
                  <a:lumOff val="15000"/>
                  <a:alpha val="49000"/>
                </a:schemeClr>
              </a:gs>
              <a:gs pos="100000">
                <a:schemeClr val="tx1">
                  <a:lumMod val="95000"/>
                  <a:lumOff val="5000"/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4867" y="3200400"/>
            <a:ext cx="7010400" cy="1676400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kumimoji="0" lang="fr-FR"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4648200" y="664780"/>
            <a:ext cx="4191000" cy="381000"/>
          </a:xfrm>
        </p:spPr>
        <p:txBody>
          <a:bodyPr>
            <a:normAutofit/>
          </a:bodyPr>
          <a:lstStyle>
            <a:lvl1pPr algn="r" eaLnBrk="1" latinLnBrk="0" hangingPunct="1">
              <a:buNone/>
              <a:defRPr kumimoji="0" lang="fr-FR" sz="18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kumimoji="0"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125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utoUpdateAnimBg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édia avec légen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fr-FR">
                <a:solidFill>
                  <a:prstClr val="white"/>
                </a:solidFill>
              </a:rPr>
              <a:pPr/>
              <a:t>16/04/2018</a:t>
            </a:fld>
            <a:endParaRPr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endParaRPr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>
                <a:solidFill>
                  <a:prstClr val="white"/>
                </a:solidFill>
              </a:rPr>
              <a:pPr/>
              <a:t>‹N°›</a:t>
            </a:fld>
            <a:endParaRPr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595263" y="4800600"/>
            <a:ext cx="4873752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solidFill>
                <a:prstClr val="white"/>
              </a:solidFill>
              <a:latin typeface="Georgia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6555" y="4800601"/>
            <a:ext cx="4809244" cy="566738"/>
          </a:xfrm>
        </p:spPr>
        <p:txBody>
          <a:bodyPr anchor="b">
            <a:normAutofit/>
          </a:bodyPr>
          <a:lstStyle>
            <a:lvl1pPr algn="ctr" eaLnBrk="1" latinLnBrk="0" hangingPunct="1">
              <a:defRPr kumimoji="0" lang="fr-FR"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pPr eaLnBrk="1" latinLnBrk="0" hangingPunct="1"/>
            <a:r>
              <a:rPr lang="fr-FR" smtClean="0"/>
              <a:t>Modifiez le style du titre</a:t>
            </a:r>
            <a:endParaRPr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3"/>
          </p:nvPr>
        </p:nvSpPr>
        <p:spPr>
          <a:xfrm>
            <a:off x="587023" y="838201"/>
            <a:ext cx="4873752" cy="3812822"/>
          </a:xfrm>
        </p:spPr>
        <p:txBody>
          <a:bodyPr/>
          <a:lstStyle>
            <a:lvl1pPr eaLnBrk="1" latinLnBrk="0" hangingPunct="1">
              <a:buNone/>
              <a:defRPr kumimoji="0" lang="fr-FR"/>
            </a:lvl1pPr>
          </a:lstStyle>
          <a:p>
            <a:pPr eaLnBrk="1" latinLnBrk="0" hangingPunct="1"/>
            <a:r>
              <a:rPr lang="fr-FR" smtClean="0"/>
              <a:t>Cliquez sur l'icône pour ajouter l'élément multimédia</a:t>
            </a:r>
            <a:endParaRPr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776863" y="838202"/>
            <a:ext cx="2819400" cy="4636911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fr-FR" sz="2400">
                <a:solidFill>
                  <a:schemeClr val="bg1"/>
                </a:solidFill>
              </a:defRPr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9488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et texte vertical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fr-FR">
                <a:solidFill>
                  <a:srgbClr val="262626">
                    <a:tint val="75000"/>
                  </a:srgbClr>
                </a:solidFill>
              </a:rPr>
              <a:pPr/>
              <a:t>16/04/2018</a:t>
            </a:fld>
            <a:endParaRPr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>
                <a:solidFill>
                  <a:srgbClr val="262626">
                    <a:tint val="75000"/>
                  </a:srgbClr>
                </a:solidFill>
              </a:rPr>
              <a:pPr/>
              <a:t>‹N°›</a:t>
            </a:fld>
            <a:endParaRPr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0" y="414867"/>
            <a:ext cx="5029200" cy="457200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>
            <a:lvl1pPr algn="l" eaLnBrk="1" latinLnBrk="0" hangingPunct="1">
              <a:defRPr kumimoji="0" lang="fr-FR"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/>
              <a:t>    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295345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V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/>
          <a:srcRect l="2599" r="5874" b="5262"/>
          <a:stretch/>
        </p:blipFill>
        <p:spPr>
          <a:xfrm>
            <a:off x="3531" y="5867400"/>
            <a:ext cx="9144000" cy="105369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34E2-BBB6-4D34-BB01-078E9AA25260}" type="datetimeFigureOut">
              <a:rPr lang="fr-FR">
                <a:solidFill>
                  <a:srgbClr val="262626">
                    <a:tint val="75000"/>
                  </a:srgbClr>
                </a:solidFill>
              </a:rPr>
              <a:pPr/>
              <a:t>16/04/2018</a:t>
            </a:fld>
            <a:endParaRPr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20FCD-5F4C-4989-BE05-0A8208BCBC21}" type="slidenum">
              <a:rPr>
                <a:solidFill>
                  <a:srgbClr val="262626">
                    <a:tint val="75000"/>
                  </a:srgbClr>
                </a:solidFill>
              </a:rPr>
              <a:pPr/>
              <a:t>‹N°›</a:t>
            </a:fld>
            <a:endParaRPr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542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DC3D-6ADA-41BA-BA47-29C671F06D28}" type="datetimeFigureOut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2018-04-16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0795-7FFA-4A4F-B9E2-10A9C0DEDD84}" type="slidenum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‹N°›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086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5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DC3D-6ADA-41BA-BA47-29C671F06D28}" type="datetimeFigureOut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2018-04-16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0795-7FFA-4A4F-B9E2-10A9C0DEDD84}" type="slidenum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‹N°›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19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DC3D-6ADA-41BA-BA47-29C671F06D28}" type="datetimeFigureOut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2018-04-16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0795-7FFA-4A4F-B9E2-10A9C0DEDD84}" type="slidenum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‹N°›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021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0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3" y="2514601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514601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DC3D-6ADA-41BA-BA47-29C671F06D28}" type="datetimeFigureOut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2018-04-16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0795-7FFA-4A4F-B9E2-10A9C0DEDD84}" type="slidenum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‹N°›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751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DC3D-6ADA-41BA-BA47-29C671F06D28}" type="datetimeFigureOut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2018-04-16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0795-7FFA-4A4F-B9E2-10A9C0DEDD84}" type="slidenum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‹N°›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03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DC3D-6ADA-41BA-BA47-29C671F06D28}" type="datetimeFigureOut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2018-04-16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0795-7FFA-4A4F-B9E2-10A9C0DEDD84}" type="slidenum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‹N°›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755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4" y="1676400"/>
            <a:ext cx="5111751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DC3D-6ADA-41BA-BA47-29C671F06D28}" type="datetimeFigureOut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2018-04-16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A0795-7FFA-4A4F-B9E2-10A9C0DEDD84}" type="slidenum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‹N°›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652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5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7000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DC3D-6ADA-41BA-BA47-29C671F06D28}" type="datetimeFigureOut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2018-04-16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4"/>
            <a:ext cx="609600" cy="365125"/>
          </a:xfrm>
        </p:spPr>
        <p:txBody>
          <a:bodyPr/>
          <a:lstStyle/>
          <a:p>
            <a:fld id="{31AA0795-7FFA-4A4F-B9E2-10A9C0DEDD84}" type="slidenum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‹N°›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6" y="5816601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3" y="6219827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3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04DDC3D-6ADA-41BA-BA47-29C671F06D28}" type="datetimeFigureOut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2018-04-16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4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AA0795-7FFA-4A4F-B9E2-10A9C0DEDD84}" type="slidenum">
              <a:rPr lang="fr-CA" smtClean="0">
                <a:solidFill>
                  <a:srgbClr val="B1B4BD">
                    <a:shade val="90000"/>
                  </a:srgbClr>
                </a:solidFill>
              </a:rPr>
              <a:pPr/>
              <a:t>‹N°›</a:t>
            </a:fld>
            <a:endParaRPr lang="fr-CA">
              <a:solidFill>
                <a:srgbClr val="B1B4BD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9548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30.jpeg"/><Relationship Id="rId5" Type="http://schemas.openxmlformats.org/officeDocument/2006/relationships/image" Target="../media/image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668" y="-99391"/>
            <a:ext cx="9115337" cy="281106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04" y="1791015"/>
            <a:ext cx="9041001" cy="372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833" y="5138993"/>
            <a:ext cx="9150833" cy="1737360"/>
          </a:xfrm>
          <a:prstGeom prst="rect">
            <a:avLst/>
          </a:prstGeom>
        </p:spPr>
      </p:pic>
      <p:pic>
        <p:nvPicPr>
          <p:cNvPr id="2" name="Picture 2" descr="C:\Users\piercharles.boily\Desktop\Travail pédagogique 2014-2015\Logos\CSLSJ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624"/>
            <a:ext cx="1188000" cy="81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23728" y="5877272"/>
            <a:ext cx="6976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CA" i="1" dirty="0">
                <a:solidFill>
                  <a:prstClr val="white"/>
                </a:solidFill>
              </a:rPr>
              <a:t>Mise à jour : </a:t>
            </a:r>
            <a:r>
              <a:rPr lang="fr-CA" i="1" dirty="0" smtClean="0">
                <a:solidFill>
                  <a:prstClr val="white"/>
                </a:solidFill>
              </a:rPr>
              <a:t>Avril 2018</a:t>
            </a:r>
            <a:endParaRPr lang="fr-CA" i="1" dirty="0">
              <a:solidFill>
                <a:prstClr val="white"/>
              </a:solidFill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7486227" y="3886448"/>
            <a:ext cx="1520359" cy="1278569"/>
            <a:chOff x="3448658" y="3889507"/>
            <a:chExt cx="2190700" cy="1862095"/>
          </a:xfrm>
        </p:grpSpPr>
        <p:pic>
          <p:nvPicPr>
            <p:cNvPr id="12" name="Picture 2" descr="C:\Users\piercharles.boily\Desktop\AQIFGA\logocfga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8658" y="3889507"/>
              <a:ext cx="2190700" cy="1862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Connecteur droit 12"/>
            <p:cNvCxnSpPr/>
            <p:nvPr/>
          </p:nvCxnSpPr>
          <p:spPr>
            <a:xfrm>
              <a:off x="4474277" y="5531518"/>
              <a:ext cx="3600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 Placeholder 15"/>
          <p:cNvSpPr txBox="1">
            <a:spLocks/>
          </p:cNvSpPr>
          <p:nvPr/>
        </p:nvSpPr>
        <p:spPr>
          <a:xfrm>
            <a:off x="403727" y="620689"/>
            <a:ext cx="8640960" cy="1872208"/>
          </a:xfrm>
          <a:prstGeom prst="rect">
            <a:avLst/>
          </a:prstGeom>
        </p:spPr>
        <p:txBody>
          <a:bodyPr anchor="b">
            <a:noAutofit/>
          </a:bodyPr>
          <a:lstStyle>
            <a:lvl1pPr marL="274320" indent="-27432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lang="fr-FR"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44932F"/>
              </a:buClr>
            </a:pPr>
            <a:r>
              <a:rPr lang="en-CA" sz="2300" b="1" dirty="0" err="1" smtClean="0">
                <a:solidFill>
                  <a:prstClr val="white"/>
                </a:solidFill>
              </a:rPr>
              <a:t>L’accompagnement</a:t>
            </a:r>
            <a:r>
              <a:rPr lang="en-CA" sz="2300" b="1" dirty="0" smtClean="0">
                <a:solidFill>
                  <a:prstClr val="white"/>
                </a:solidFill>
              </a:rPr>
              <a:t> </a:t>
            </a:r>
            <a:r>
              <a:rPr lang="en-CA" sz="2300" b="1" dirty="0" err="1" smtClean="0">
                <a:solidFill>
                  <a:prstClr val="white"/>
                </a:solidFill>
              </a:rPr>
              <a:t>en</a:t>
            </a:r>
            <a:r>
              <a:rPr lang="en-CA" sz="2300" b="1" dirty="0" smtClean="0">
                <a:solidFill>
                  <a:prstClr val="white"/>
                </a:solidFill>
              </a:rPr>
              <a:t> milieu de travail, la </a:t>
            </a:r>
            <a:r>
              <a:rPr lang="en-CA" sz="2300" b="1" dirty="0" err="1" smtClean="0">
                <a:solidFill>
                  <a:prstClr val="white"/>
                </a:solidFill>
              </a:rPr>
              <a:t>clé</a:t>
            </a:r>
            <a:r>
              <a:rPr lang="en-CA" sz="2300" b="1" dirty="0" smtClean="0">
                <a:solidFill>
                  <a:prstClr val="white"/>
                </a:solidFill>
              </a:rPr>
              <a:t> du </a:t>
            </a:r>
            <a:r>
              <a:rPr lang="en-CA" sz="2300" b="1" dirty="0" err="1" smtClean="0">
                <a:solidFill>
                  <a:prstClr val="white"/>
                </a:solidFill>
              </a:rPr>
              <a:t>succès</a:t>
            </a:r>
            <a:r>
              <a:rPr lang="en-CA" sz="2300" b="1" dirty="0" smtClean="0">
                <a:solidFill>
                  <a:prstClr val="white"/>
                </a:solidFill>
              </a:rPr>
              <a:t> !</a:t>
            </a:r>
          </a:p>
          <a:p>
            <a:pPr>
              <a:buClr>
                <a:srgbClr val="44932F"/>
              </a:buClr>
            </a:pPr>
            <a:endParaRPr lang="en-CA" sz="2300" b="1" dirty="0">
              <a:solidFill>
                <a:prstClr val="white"/>
              </a:solidFill>
            </a:endParaRPr>
          </a:p>
          <a:p>
            <a:pPr>
              <a:buClr>
                <a:srgbClr val="44932F"/>
              </a:buClr>
            </a:pPr>
            <a:r>
              <a:rPr lang="en-CA" dirty="0" smtClean="0">
                <a:solidFill>
                  <a:prstClr val="whit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15635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5200" y="704088"/>
            <a:ext cx="8398800" cy="939600"/>
          </a:xfrm>
        </p:spPr>
        <p:txBody>
          <a:bodyPr>
            <a:normAutofit/>
          </a:bodyPr>
          <a:lstStyle/>
          <a:p>
            <a:r>
              <a:rPr lang="fr-CA" sz="35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Calendrier de formation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CA" b="1" dirty="0" smtClean="0"/>
              <a:t>Technicien en travaux pratiques</a:t>
            </a:r>
          </a:p>
          <a:p>
            <a:pPr marL="0" indent="0" algn="ctr">
              <a:buNone/>
            </a:pPr>
            <a:r>
              <a:rPr lang="fr-CA" b="1" dirty="0" smtClean="0"/>
              <a:t>(avec enseignant)</a:t>
            </a:r>
            <a:endParaRPr lang="fr-CA" dirty="0"/>
          </a:p>
          <a:p>
            <a:pPr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 smtClean="0"/>
              <a:t>Agir de façon éthique </a:t>
            </a:r>
            <a:r>
              <a:rPr lang="fr-CA" sz="1800" dirty="0" smtClean="0"/>
              <a:t>(mises en situation)</a:t>
            </a:r>
          </a:p>
          <a:p>
            <a:pPr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 smtClean="0"/>
              <a:t>Les </a:t>
            </a:r>
            <a:r>
              <a:rPr lang="fr-CA" sz="2300" dirty="0"/>
              <a:t>produits d’entretien</a:t>
            </a:r>
          </a:p>
          <a:p>
            <a:pPr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 smtClean="0"/>
              <a:t>Matériel et méthodes </a:t>
            </a:r>
            <a:r>
              <a:rPr lang="fr-CA" sz="2300" dirty="0"/>
              <a:t>de </a:t>
            </a:r>
            <a:r>
              <a:rPr lang="fr-CA" sz="2300" dirty="0" smtClean="0"/>
              <a:t>travail</a:t>
            </a:r>
            <a:endParaRPr lang="fr-CA" sz="2300" dirty="0"/>
          </a:p>
          <a:p>
            <a:pPr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/>
              <a:t>Ergonomie au travail</a:t>
            </a:r>
          </a:p>
          <a:p>
            <a:pPr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/>
              <a:t>Logiciel propre</a:t>
            </a:r>
          </a:p>
          <a:p>
            <a:pPr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 smtClean="0"/>
              <a:t>Visites ponctuelles dans les écoles</a:t>
            </a:r>
            <a:endParaRPr lang="fr-CA" sz="2300" dirty="0"/>
          </a:p>
          <a:p>
            <a:endParaRPr lang="fr-CA" dirty="0"/>
          </a:p>
        </p:txBody>
      </p:sp>
      <p:sp>
        <p:nvSpPr>
          <p:cNvPr id="4" name="Oval 4"/>
          <p:cNvSpPr/>
          <p:nvPr/>
        </p:nvSpPr>
        <p:spPr>
          <a:xfrm>
            <a:off x="148761" y="1124744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>
                <a:solidFill>
                  <a:prstClr val="white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4400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5200" y="704088"/>
            <a:ext cx="8398800" cy="939600"/>
          </a:xfrm>
        </p:spPr>
        <p:txBody>
          <a:bodyPr>
            <a:normAutofit/>
          </a:bodyPr>
          <a:lstStyle/>
          <a:p>
            <a:r>
              <a:rPr lang="fr-CA" sz="2800" b="1" cap="small" dirty="0" smtClean="0">
                <a:solidFill>
                  <a:srgbClr val="3D434F"/>
                </a:solidFill>
                <a:latin typeface="Constantia" panose="02030602050306030303" pitchFamily="18" charset="0"/>
              </a:rPr>
              <a:t>Rôle de L’enseignant</a:t>
            </a:r>
            <a:br>
              <a:rPr lang="fr-CA" sz="2800" b="1" cap="small" dirty="0" smtClean="0">
                <a:solidFill>
                  <a:srgbClr val="3D434F"/>
                </a:solidFill>
                <a:latin typeface="Constantia" panose="02030602050306030303" pitchFamily="18" charset="0"/>
              </a:rPr>
            </a:br>
            <a:r>
              <a:rPr lang="fr-CA" sz="2800" b="1" cap="small" dirty="0" smtClean="0">
                <a:solidFill>
                  <a:srgbClr val="3D434F"/>
                </a:solidFill>
                <a:latin typeface="Constantia" panose="02030602050306030303" pitchFamily="18" charset="0"/>
              </a:rPr>
              <a:t>dans la formation</a:t>
            </a:r>
            <a:endParaRPr lang="fr-CA" sz="2800" b="1" cap="small" dirty="0">
              <a:solidFill>
                <a:srgbClr val="3D434F"/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100" dirty="0" smtClean="0"/>
              <a:t>Rencontre d’accueil avec le concierge-accompagnateur (</a:t>
            </a:r>
            <a:r>
              <a:rPr lang="fr-CA" sz="1600" dirty="0" smtClean="0"/>
              <a:t>contrat, plan de formation, clarification des attentes)</a:t>
            </a:r>
          </a:p>
          <a:p>
            <a:pPr>
              <a:lnSpc>
                <a:spcPct val="90000"/>
              </a:lnSpc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100" dirty="0" smtClean="0"/>
              <a:t>Suivi des stages </a:t>
            </a:r>
          </a:p>
          <a:p>
            <a:pPr>
              <a:lnSpc>
                <a:spcPct val="90000"/>
              </a:lnSpc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100" dirty="0"/>
              <a:t>Évaluations en milieu de </a:t>
            </a:r>
            <a:r>
              <a:rPr lang="fr-CA" sz="2100" dirty="0" smtClean="0"/>
              <a:t>travail</a:t>
            </a:r>
            <a:endParaRPr lang="fr-CA" sz="2100" dirty="0"/>
          </a:p>
          <a:p>
            <a:pPr marL="468000">
              <a:buSzPct val="80000"/>
              <a:buFont typeface="Wingdings" panose="05000000000000000000" pitchFamily="2" charset="2"/>
              <a:buChar char="Ø"/>
            </a:pPr>
            <a:r>
              <a:rPr lang="fr-CA" sz="1600" dirty="0"/>
              <a:t>Aide à l’apprentissage  (2)</a:t>
            </a:r>
          </a:p>
          <a:p>
            <a:pPr marL="468000">
              <a:spcBef>
                <a:spcPts val="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r>
              <a:rPr lang="fr-CA" sz="1600" dirty="0"/>
              <a:t>Évaluation finale</a:t>
            </a:r>
          </a:p>
          <a:p>
            <a:pPr>
              <a:lnSpc>
                <a:spcPct val="90000"/>
              </a:lnSpc>
              <a:spcAft>
                <a:spcPts val="1200"/>
              </a:spcAft>
              <a:buSzPct val="80000"/>
              <a:buFont typeface="Wingdings" panose="05000000000000000000" pitchFamily="2" charset="2"/>
              <a:buChar char="Ø"/>
            </a:pPr>
            <a:endParaRPr lang="fr-CA" sz="1400" dirty="0" smtClean="0"/>
          </a:p>
          <a:p>
            <a:pPr>
              <a:lnSpc>
                <a:spcPct val="90000"/>
              </a:lnSpc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100" dirty="0" smtClean="0"/>
              <a:t>Présence lors des ateliers donnés par le technicien en travaux pratiques</a:t>
            </a:r>
          </a:p>
          <a:p>
            <a:pPr marL="0" indent="0" algn="ctr">
              <a:lnSpc>
                <a:spcPct val="90000"/>
              </a:lnSpc>
              <a:spcAft>
                <a:spcPts val="1200"/>
              </a:spcAft>
              <a:buSzPct val="80000"/>
              <a:buNone/>
            </a:pPr>
            <a:r>
              <a:rPr lang="fr-CA" sz="2100" b="1" dirty="0"/>
              <a:t>L</a:t>
            </a:r>
            <a:r>
              <a:rPr lang="fr-CA" sz="2100" b="1" dirty="0" smtClean="0"/>
              <a:t>a personne de référence de la formation</a:t>
            </a:r>
            <a:endParaRPr lang="fr-CA" sz="2100" b="1" dirty="0"/>
          </a:p>
          <a:p>
            <a:pPr marL="0" indent="0">
              <a:lnSpc>
                <a:spcPct val="90000"/>
              </a:lnSpc>
              <a:spcAft>
                <a:spcPts val="1200"/>
              </a:spcAft>
              <a:buSzPct val="80000"/>
              <a:buNone/>
            </a:pPr>
            <a:endParaRPr lang="fr-CA" sz="2100" dirty="0"/>
          </a:p>
        </p:txBody>
      </p:sp>
      <p:sp>
        <p:nvSpPr>
          <p:cNvPr id="4" name="Oval 4"/>
          <p:cNvSpPr/>
          <p:nvPr/>
        </p:nvSpPr>
        <p:spPr>
          <a:xfrm>
            <a:off x="148761" y="980728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>
                <a:solidFill>
                  <a:prstClr val="white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06773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5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75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5200" y="704088"/>
            <a:ext cx="8398800" cy="939600"/>
          </a:xfrm>
        </p:spPr>
        <p:txBody>
          <a:bodyPr>
            <a:normAutofit/>
          </a:bodyPr>
          <a:lstStyle/>
          <a:p>
            <a:r>
              <a:rPr lang="fr-CA" sz="28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Rôle du technicien en travaux pratiques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1200"/>
              </a:spcAft>
              <a:buSzPct val="80000"/>
              <a:buNone/>
            </a:pPr>
            <a:endParaRPr lang="fr-CA" sz="2100" dirty="0" smtClean="0"/>
          </a:p>
          <a:p>
            <a:pPr>
              <a:lnSpc>
                <a:spcPct val="90000"/>
              </a:lnSpc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100" dirty="0" smtClean="0"/>
              <a:t>Collaboration avec le concierge-accompagnateur en entreprise afin de valider les techniques de travail et attitudes du participant </a:t>
            </a:r>
            <a:r>
              <a:rPr lang="fr-CA" sz="1600" dirty="0" smtClean="0"/>
              <a:t>(formation pratique)</a:t>
            </a:r>
          </a:p>
          <a:p>
            <a:pPr>
              <a:lnSpc>
                <a:spcPct val="90000"/>
              </a:lnSpc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100" dirty="0"/>
              <a:t>Interventions spontanées</a:t>
            </a:r>
          </a:p>
          <a:p>
            <a:pPr>
              <a:lnSpc>
                <a:spcPct val="90000"/>
              </a:lnSpc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100" dirty="0"/>
              <a:t>Collaboration avec </a:t>
            </a:r>
            <a:r>
              <a:rPr lang="fr-CA" sz="2100" dirty="0" smtClean="0"/>
              <a:t>l’enseignant</a:t>
            </a:r>
            <a:endParaRPr lang="fr-CA" sz="2100" dirty="0"/>
          </a:p>
        </p:txBody>
      </p:sp>
      <p:sp>
        <p:nvSpPr>
          <p:cNvPr id="4" name="Oval 4"/>
          <p:cNvSpPr/>
          <p:nvPr/>
        </p:nvSpPr>
        <p:spPr>
          <a:xfrm>
            <a:off x="148761" y="1196752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>
                <a:solidFill>
                  <a:prstClr val="white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92266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75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8"/>
          <p:cNvPicPr>
            <a:picLocks noChangeAspect="1"/>
          </p:cNvPicPr>
          <p:nvPr/>
        </p:nvPicPr>
        <p:blipFill rotWithShape="1">
          <a:blip r:embed="rId4" cstate="print"/>
          <a:srcRect l="1159" t="3001" r="1159" b="3219"/>
          <a:stretch/>
        </p:blipFill>
        <p:spPr>
          <a:xfrm>
            <a:off x="251526" y="260650"/>
            <a:ext cx="1008111" cy="6264698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 rot="16200000">
            <a:off x="-2699683" y="2635793"/>
            <a:ext cx="6840760" cy="93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CA" sz="2800" b="1" cap="all" dirty="0" smtClean="0">
                <a:solidFill>
                  <a:prstClr val="white"/>
                </a:solidFill>
              </a:rPr>
              <a:t>Les métiers semi-spécialisés</a:t>
            </a:r>
            <a:endParaRPr lang="fr-CA" sz="2800" dirty="0">
              <a:solidFill>
                <a:prstClr val="white"/>
              </a:solidFill>
            </a:endParaRPr>
          </a:p>
          <a:p>
            <a:r>
              <a:rPr lang="fr-CA" sz="2000" b="1" i="1" dirty="0" smtClean="0">
                <a:solidFill>
                  <a:prstClr val="white"/>
                </a:solidFill>
              </a:rPr>
              <a:t>Un répertoire « spécialisé »</a:t>
            </a:r>
            <a:endParaRPr lang="fr-CA" sz="2000" dirty="0">
              <a:solidFill>
                <a:prstClr val="white"/>
              </a:solidFill>
            </a:endParaRPr>
          </a:p>
        </p:txBody>
      </p:sp>
      <p:pic>
        <p:nvPicPr>
          <p:cNvPr id="2" name="Image 1" descr="Identification Métiers %282%29 - Microsoft Word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0" t="36351" r="22382" b="27297"/>
          <a:stretch/>
        </p:blipFill>
        <p:spPr>
          <a:xfrm>
            <a:off x="1403648" y="260648"/>
            <a:ext cx="4879809" cy="1728192"/>
          </a:xfrm>
          <a:prstGeom prst="rect">
            <a:avLst/>
          </a:prstGeom>
        </p:spPr>
      </p:pic>
      <p:pic>
        <p:nvPicPr>
          <p:cNvPr id="3" name="Image 2" descr="Identification Métiers %282%29 - Microsoft Word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0" t="42487" r="22353" b="28805"/>
          <a:stretch/>
        </p:blipFill>
        <p:spPr>
          <a:xfrm>
            <a:off x="3565322" y="2042890"/>
            <a:ext cx="4879809" cy="1364114"/>
          </a:xfrm>
          <a:prstGeom prst="rect">
            <a:avLst/>
          </a:prstGeom>
        </p:spPr>
      </p:pic>
      <p:pic>
        <p:nvPicPr>
          <p:cNvPr id="5" name="Image 4" descr="Identification Métiers %282%29 - Microsoft Word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5" t="32972" r="22396" b="23879"/>
          <a:stretch/>
        </p:blipFill>
        <p:spPr>
          <a:xfrm>
            <a:off x="1403498" y="3455012"/>
            <a:ext cx="4901241" cy="2062220"/>
          </a:xfrm>
          <a:prstGeom prst="rect">
            <a:avLst/>
          </a:prstGeom>
        </p:spPr>
      </p:pic>
      <p:pic>
        <p:nvPicPr>
          <p:cNvPr id="7" name="Image 6" descr="Identification Métiers %282%29 - Microsoft Word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7" t="55418" r="22396" b="26200"/>
          <a:stretch/>
        </p:blipFill>
        <p:spPr>
          <a:xfrm>
            <a:off x="3535355" y="5578141"/>
            <a:ext cx="4901091" cy="87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88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5200" y="704088"/>
            <a:ext cx="8398800" cy="939600"/>
          </a:xfrm>
        </p:spPr>
        <p:txBody>
          <a:bodyPr>
            <a:normAutofit/>
          </a:bodyPr>
          <a:lstStyle/>
          <a:p>
            <a:r>
              <a:rPr lang="fr-CA" sz="35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Tâche de l’agente de développement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511544"/>
            <a:ext cx="8229600" cy="3437736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100" dirty="0"/>
              <a:t>Collaboration avec le Service aux entreprises, utilisation de la base de données </a:t>
            </a:r>
            <a:r>
              <a:rPr lang="fr-CA" sz="2100" dirty="0" smtClean="0"/>
              <a:t>MAESTRO</a:t>
            </a:r>
          </a:p>
          <a:p>
            <a:pPr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100" dirty="0" smtClean="0"/>
              <a:t>Accompagnement pédagogique des techniciens en travaux pratiques</a:t>
            </a:r>
            <a:endParaRPr lang="fr-CA" sz="2100" dirty="0"/>
          </a:p>
          <a:p>
            <a:pPr>
              <a:lnSpc>
                <a:spcPct val="90000"/>
              </a:lnSpc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100" dirty="0"/>
              <a:t>Collaboration avec les enseignants de nos pavillons</a:t>
            </a:r>
          </a:p>
          <a:p>
            <a:endParaRPr lang="fr-CA" dirty="0"/>
          </a:p>
        </p:txBody>
      </p:sp>
      <p:sp>
        <p:nvSpPr>
          <p:cNvPr id="4" name="Oval 4"/>
          <p:cNvSpPr/>
          <p:nvPr/>
        </p:nvSpPr>
        <p:spPr>
          <a:xfrm>
            <a:off x="148761" y="1124744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>
                <a:solidFill>
                  <a:prstClr val="white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257468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914400" y="704088"/>
            <a:ext cx="8229600" cy="1143000"/>
          </a:xfrm>
        </p:spPr>
        <p:txBody>
          <a:bodyPr>
            <a:noAutofit/>
          </a:bodyPr>
          <a:lstStyle/>
          <a:p>
            <a:r>
              <a:rPr lang="en-CA" sz="3100" b="1" cap="small" dirty="0" err="1">
                <a:solidFill>
                  <a:srgbClr val="3D434F"/>
                </a:solidFill>
                <a:latin typeface="Constantia" panose="02030602050306030303" pitchFamily="18" charset="0"/>
              </a:rPr>
              <a:t>Voies</a:t>
            </a:r>
            <a:r>
              <a:rPr lang="en-CA" sz="31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 </a:t>
            </a:r>
            <a:r>
              <a:rPr lang="en-CA" sz="3100" b="1" cap="small" dirty="0" err="1">
                <a:solidFill>
                  <a:srgbClr val="3D434F"/>
                </a:solidFill>
                <a:latin typeface="Constantia" panose="02030602050306030303" pitchFamily="18" charset="0"/>
              </a:rPr>
              <a:t>d’accès</a:t>
            </a:r>
            <a:r>
              <a:rPr lang="en-CA" sz="31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 au stage de formation </a:t>
            </a:r>
            <a:r>
              <a:rPr lang="en-CA" sz="3100" b="1" cap="small" dirty="0" err="1">
                <a:solidFill>
                  <a:srgbClr val="3D434F"/>
                </a:solidFill>
                <a:latin typeface="Constantia" panose="02030602050306030303" pitchFamily="18" charset="0"/>
              </a:rPr>
              <a:t>menant</a:t>
            </a:r>
            <a:r>
              <a:rPr lang="en-CA" sz="31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 à </a:t>
            </a:r>
            <a:r>
              <a:rPr lang="en-CA" sz="3100" b="1" cap="small" dirty="0" err="1">
                <a:solidFill>
                  <a:srgbClr val="3D434F"/>
                </a:solidFill>
                <a:latin typeface="Constantia" panose="02030602050306030303" pitchFamily="18" charset="0"/>
              </a:rPr>
              <a:t>l’exercice</a:t>
            </a:r>
            <a:r>
              <a:rPr lang="en-CA" sz="31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 d’un métier semi-</a:t>
            </a:r>
            <a:r>
              <a:rPr lang="en-CA" sz="3100" b="1" cap="small" dirty="0" err="1">
                <a:solidFill>
                  <a:srgbClr val="3D434F"/>
                </a:solidFill>
                <a:latin typeface="Constantia" panose="02030602050306030303" pitchFamily="18" charset="0"/>
              </a:rPr>
              <a:t>spécialisé</a:t>
            </a:r>
            <a:endParaRPr lang="fr-CA" sz="3100" b="1" cap="small" dirty="0">
              <a:solidFill>
                <a:srgbClr val="3D434F"/>
              </a:solidFill>
              <a:latin typeface="Constantia" panose="02030602050306030303" pitchFamily="18" charset="0"/>
            </a:endParaRP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idx="1"/>
          </p:nvPr>
        </p:nvSpPr>
        <p:spPr>
          <a:xfrm>
            <a:off x="179680" y="2501988"/>
            <a:ext cx="1512000" cy="2376264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CA" sz="1500" dirty="0" err="1" smtClean="0">
                <a:solidFill>
                  <a:schemeClr val="tx1"/>
                </a:solidFill>
              </a:rPr>
              <a:t>Adulte</a:t>
            </a:r>
            <a:r>
              <a:rPr lang="en-CA" sz="1500" dirty="0" smtClean="0">
                <a:solidFill>
                  <a:schemeClr val="tx1"/>
                </a:solidFill>
              </a:rPr>
              <a:t> </a:t>
            </a:r>
            <a:r>
              <a:rPr lang="en-CA" sz="1500" dirty="0" err="1" smtClean="0">
                <a:solidFill>
                  <a:schemeClr val="tx1"/>
                </a:solidFill>
              </a:rPr>
              <a:t>ayant</a:t>
            </a:r>
            <a:r>
              <a:rPr lang="en-CA" sz="1500" dirty="0" smtClean="0">
                <a:solidFill>
                  <a:schemeClr val="tx1"/>
                </a:solidFill>
              </a:rPr>
              <a:t> </a:t>
            </a:r>
            <a:r>
              <a:rPr lang="en-CA" sz="1500" dirty="0" err="1" smtClean="0">
                <a:solidFill>
                  <a:schemeClr val="tx1"/>
                </a:solidFill>
              </a:rPr>
              <a:t>terminé</a:t>
            </a:r>
            <a:r>
              <a:rPr lang="en-CA" sz="1500" dirty="0" smtClean="0">
                <a:solidFill>
                  <a:schemeClr val="tx1"/>
                </a:solidFill>
              </a:rPr>
              <a:t> la </a:t>
            </a:r>
            <a:r>
              <a:rPr lang="en-CA" sz="1500" dirty="0" err="1" smtClean="0">
                <a:solidFill>
                  <a:schemeClr val="tx1"/>
                </a:solidFill>
              </a:rPr>
              <a:t>démarche</a:t>
            </a:r>
            <a:r>
              <a:rPr lang="en-CA" sz="1500" dirty="0" smtClean="0">
                <a:solidFill>
                  <a:schemeClr val="tx1"/>
                </a:solidFill>
              </a:rPr>
              <a:t> ISP </a:t>
            </a:r>
            <a:r>
              <a:rPr lang="en-CA" sz="1500" dirty="0" err="1" smtClean="0">
                <a:solidFill>
                  <a:schemeClr val="tx1"/>
                </a:solidFill>
              </a:rPr>
              <a:t>en</a:t>
            </a:r>
            <a:r>
              <a:rPr lang="en-CA" sz="1500" dirty="0" smtClean="0">
                <a:solidFill>
                  <a:schemeClr val="tx1"/>
                </a:solidFill>
              </a:rPr>
              <a:t> </a:t>
            </a:r>
            <a:r>
              <a:rPr lang="en-CA" sz="1500" dirty="0" err="1" smtClean="0">
                <a:solidFill>
                  <a:schemeClr val="tx1"/>
                </a:solidFill>
              </a:rPr>
              <a:t>groupe</a:t>
            </a:r>
            <a:r>
              <a:rPr lang="en-CA" sz="1500" dirty="0" smtClean="0">
                <a:solidFill>
                  <a:schemeClr val="tx1"/>
                </a:solidFill>
              </a:rPr>
              <a:t> </a:t>
            </a:r>
            <a:r>
              <a:rPr lang="en-CA" sz="1500" dirty="0" err="1" smtClean="0">
                <a:solidFill>
                  <a:schemeClr val="tx1"/>
                </a:solidFill>
              </a:rPr>
              <a:t>ou</a:t>
            </a:r>
            <a:r>
              <a:rPr lang="en-CA" sz="1500" dirty="0" smtClean="0">
                <a:solidFill>
                  <a:schemeClr val="tx1"/>
                </a:solidFill>
              </a:rPr>
              <a:t> </a:t>
            </a:r>
            <a:r>
              <a:rPr lang="en-CA" sz="1500" dirty="0" err="1" smtClean="0">
                <a:solidFill>
                  <a:schemeClr val="tx1"/>
                </a:solidFill>
              </a:rPr>
              <a:t>en</a:t>
            </a:r>
            <a:endParaRPr lang="en-CA" sz="1500" dirty="0" smtClean="0">
              <a:solidFill>
                <a:schemeClr val="tx1"/>
              </a:solidFill>
            </a:endParaRPr>
          </a:p>
          <a:p>
            <a:pPr algn="ctr"/>
            <a:r>
              <a:rPr lang="en-CA" sz="1500" dirty="0" err="1" smtClean="0">
                <a:solidFill>
                  <a:schemeClr val="tx1"/>
                </a:solidFill>
              </a:rPr>
              <a:t>individualisé</a:t>
            </a:r>
            <a:r>
              <a:rPr lang="en-CA" sz="1500" dirty="0" smtClean="0">
                <a:solidFill>
                  <a:schemeClr val="tx1"/>
                </a:solidFill>
              </a:rPr>
              <a:t> </a:t>
            </a:r>
            <a:endParaRPr lang="fr-CA" sz="1500" dirty="0">
              <a:solidFill>
                <a:schemeClr val="tx1"/>
              </a:solidFill>
            </a:endParaRPr>
          </a:p>
        </p:txBody>
      </p:sp>
      <p:sp>
        <p:nvSpPr>
          <p:cNvPr id="5" name="Espace réservé du texte 10"/>
          <p:cNvSpPr txBox="1">
            <a:spLocks/>
          </p:cNvSpPr>
          <p:nvPr/>
        </p:nvSpPr>
        <p:spPr>
          <a:xfrm>
            <a:off x="1871872" y="2501988"/>
            <a:ext cx="1548000" cy="23762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45720" tIns="0" rIns="45720" bIns="0" anchor="ctr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400" b="1" kern="1200" cap="none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4932F"/>
              </a:buClr>
            </a:pPr>
            <a:r>
              <a:rPr lang="en-CA" sz="1500" dirty="0" err="1">
                <a:solidFill>
                  <a:schemeClr val="tx1"/>
                </a:solidFill>
              </a:rPr>
              <a:t>Adulte</a:t>
            </a:r>
            <a:r>
              <a:rPr lang="en-CA" sz="1500" dirty="0">
                <a:solidFill>
                  <a:schemeClr val="tx1"/>
                </a:solidFill>
              </a:rPr>
              <a:t> de </a:t>
            </a:r>
            <a:r>
              <a:rPr lang="en-CA" sz="1500" dirty="0" err="1">
                <a:solidFill>
                  <a:schemeClr val="tx1"/>
                </a:solidFill>
              </a:rPr>
              <a:t>Damase</a:t>
            </a:r>
            <a:r>
              <a:rPr lang="en-CA" sz="1500" dirty="0">
                <a:solidFill>
                  <a:schemeClr val="tx1"/>
                </a:solidFill>
              </a:rPr>
              <a:t> ne </a:t>
            </a:r>
            <a:r>
              <a:rPr lang="en-CA" sz="1500" dirty="0" err="1">
                <a:solidFill>
                  <a:schemeClr val="tx1"/>
                </a:solidFill>
              </a:rPr>
              <a:t>progresse</a:t>
            </a:r>
            <a:r>
              <a:rPr lang="en-CA" sz="1500" dirty="0">
                <a:solidFill>
                  <a:schemeClr val="tx1"/>
                </a:solidFill>
              </a:rPr>
              <a:t> plus au plan </a:t>
            </a:r>
            <a:r>
              <a:rPr lang="en-CA" sz="1500" dirty="0" err="1">
                <a:solidFill>
                  <a:schemeClr val="tx1"/>
                </a:solidFill>
              </a:rPr>
              <a:t>académique</a:t>
            </a:r>
            <a:endParaRPr lang="fr-CA" sz="1500" dirty="0">
              <a:solidFill>
                <a:schemeClr val="tx1"/>
              </a:solidFill>
            </a:endParaRPr>
          </a:p>
        </p:txBody>
      </p:sp>
      <p:sp>
        <p:nvSpPr>
          <p:cNvPr id="6" name="Espace réservé du texte 10"/>
          <p:cNvSpPr txBox="1">
            <a:spLocks/>
          </p:cNvSpPr>
          <p:nvPr/>
        </p:nvSpPr>
        <p:spPr>
          <a:xfrm>
            <a:off x="3600024" y="2492896"/>
            <a:ext cx="1188000" cy="23762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45720" tIns="0" rIns="45720" bIns="0" anchor="ctr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400" b="1" kern="1200" cap="none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4932F"/>
              </a:buClr>
            </a:pPr>
            <a:r>
              <a:rPr lang="en-CA" sz="1500" dirty="0" err="1" smtClean="0">
                <a:solidFill>
                  <a:schemeClr val="tx1"/>
                </a:solidFill>
              </a:rPr>
              <a:t>Adulte</a:t>
            </a:r>
            <a:r>
              <a:rPr lang="en-CA" sz="1500" dirty="0" smtClean="0">
                <a:solidFill>
                  <a:schemeClr val="tx1"/>
                </a:solidFill>
              </a:rPr>
              <a:t> </a:t>
            </a:r>
            <a:r>
              <a:rPr lang="en-CA" sz="1500" dirty="0" err="1" smtClean="0">
                <a:solidFill>
                  <a:schemeClr val="tx1"/>
                </a:solidFill>
              </a:rPr>
              <a:t>en</a:t>
            </a:r>
            <a:r>
              <a:rPr lang="en-CA" sz="1500" dirty="0" smtClean="0">
                <a:solidFill>
                  <a:schemeClr val="tx1"/>
                </a:solidFill>
              </a:rPr>
              <a:t> formation de base </a:t>
            </a:r>
            <a:r>
              <a:rPr lang="en-CA" sz="1500" dirty="0" err="1" smtClean="0">
                <a:solidFill>
                  <a:schemeClr val="tx1"/>
                </a:solidFill>
              </a:rPr>
              <a:t>orientante</a:t>
            </a:r>
            <a:endParaRPr lang="fr-CA" sz="1500" dirty="0">
              <a:solidFill>
                <a:schemeClr val="tx1"/>
              </a:solidFill>
            </a:endParaRPr>
          </a:p>
        </p:txBody>
      </p:sp>
      <p:sp>
        <p:nvSpPr>
          <p:cNvPr id="7" name="Espace réservé du texte 10"/>
          <p:cNvSpPr txBox="1">
            <a:spLocks/>
          </p:cNvSpPr>
          <p:nvPr/>
        </p:nvSpPr>
        <p:spPr>
          <a:xfrm>
            <a:off x="4932040" y="2492896"/>
            <a:ext cx="1548000" cy="23762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45720" tIns="0" rIns="45720" bIns="0" anchor="ctr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400" b="1" kern="1200" cap="none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4932F"/>
              </a:buClr>
            </a:pPr>
            <a:r>
              <a:rPr lang="en-CA" sz="1500" dirty="0" err="1">
                <a:solidFill>
                  <a:schemeClr val="tx1"/>
                </a:solidFill>
              </a:rPr>
              <a:t>Adulte</a:t>
            </a:r>
            <a:r>
              <a:rPr lang="en-CA" sz="1500" dirty="0">
                <a:solidFill>
                  <a:schemeClr val="tx1"/>
                </a:solidFill>
              </a:rPr>
              <a:t> </a:t>
            </a:r>
            <a:r>
              <a:rPr lang="en-CA" sz="1500" dirty="0" err="1">
                <a:solidFill>
                  <a:schemeClr val="tx1"/>
                </a:solidFill>
              </a:rPr>
              <a:t>ayant</a:t>
            </a:r>
            <a:r>
              <a:rPr lang="en-CA" sz="1500" dirty="0">
                <a:solidFill>
                  <a:schemeClr val="tx1"/>
                </a:solidFill>
              </a:rPr>
              <a:t> </a:t>
            </a:r>
            <a:r>
              <a:rPr lang="en-CA" sz="1500" dirty="0" err="1">
                <a:solidFill>
                  <a:schemeClr val="tx1"/>
                </a:solidFill>
              </a:rPr>
              <a:t>terminé</a:t>
            </a:r>
            <a:r>
              <a:rPr lang="en-CA" sz="1500" dirty="0">
                <a:solidFill>
                  <a:schemeClr val="tx1"/>
                </a:solidFill>
              </a:rPr>
              <a:t> </a:t>
            </a:r>
            <a:r>
              <a:rPr lang="en-CA" sz="1500" dirty="0" smtClean="0">
                <a:solidFill>
                  <a:schemeClr val="tx1"/>
                </a:solidFill>
              </a:rPr>
              <a:t>son entrée </a:t>
            </a:r>
            <a:r>
              <a:rPr lang="en-CA" sz="1500" dirty="0" err="1" smtClean="0">
                <a:solidFill>
                  <a:schemeClr val="tx1"/>
                </a:solidFill>
              </a:rPr>
              <a:t>en</a:t>
            </a:r>
            <a:r>
              <a:rPr lang="en-CA" sz="1500" dirty="0" smtClean="0">
                <a:solidFill>
                  <a:schemeClr val="tx1"/>
                </a:solidFill>
              </a:rPr>
              <a:t> formation</a:t>
            </a:r>
            <a:endParaRPr lang="fr-CA" sz="1500" dirty="0">
              <a:solidFill>
                <a:schemeClr val="tx1"/>
              </a:solidFill>
            </a:endParaRPr>
          </a:p>
        </p:txBody>
      </p:sp>
      <p:sp>
        <p:nvSpPr>
          <p:cNvPr id="8" name="Espace réservé du texte 10"/>
          <p:cNvSpPr txBox="1">
            <a:spLocks/>
          </p:cNvSpPr>
          <p:nvPr/>
        </p:nvSpPr>
        <p:spPr>
          <a:xfrm>
            <a:off x="6588376" y="2492896"/>
            <a:ext cx="1368000" cy="23762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45720" tIns="0" rIns="45720" bIns="0" anchor="ctr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400" b="1" kern="1200" cap="none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4932F"/>
              </a:buClr>
            </a:pPr>
            <a:r>
              <a:rPr lang="en-CA" sz="1500" dirty="0" err="1">
                <a:solidFill>
                  <a:schemeClr val="tx1"/>
                </a:solidFill>
              </a:rPr>
              <a:t>Employé</a:t>
            </a:r>
            <a:r>
              <a:rPr lang="en-CA" sz="1500" dirty="0">
                <a:solidFill>
                  <a:schemeClr val="tx1"/>
                </a:solidFill>
              </a:rPr>
              <a:t> au sein </a:t>
            </a:r>
            <a:r>
              <a:rPr lang="en-CA" sz="1500" dirty="0" err="1">
                <a:solidFill>
                  <a:schemeClr val="tx1"/>
                </a:solidFill>
              </a:rPr>
              <a:t>d’une</a:t>
            </a:r>
            <a:r>
              <a:rPr lang="en-CA" sz="1500" dirty="0">
                <a:solidFill>
                  <a:schemeClr val="tx1"/>
                </a:solidFill>
              </a:rPr>
              <a:t> </a:t>
            </a:r>
            <a:r>
              <a:rPr lang="en-CA" sz="1500" dirty="0" err="1">
                <a:solidFill>
                  <a:schemeClr val="tx1"/>
                </a:solidFill>
              </a:rPr>
              <a:t>entreprise</a:t>
            </a:r>
            <a:endParaRPr lang="en-CA" sz="1500" dirty="0">
              <a:solidFill>
                <a:schemeClr val="tx1"/>
              </a:solidFill>
            </a:endParaRPr>
          </a:p>
          <a:p>
            <a:pPr algn="ctr">
              <a:buClr>
                <a:srgbClr val="44932F"/>
              </a:buClr>
            </a:pPr>
            <a:r>
              <a:rPr lang="en-CA" sz="1500" dirty="0" err="1">
                <a:solidFill>
                  <a:schemeClr val="tx1"/>
                </a:solidFill>
              </a:rPr>
              <a:t>d’insertion</a:t>
            </a:r>
            <a:endParaRPr lang="fr-CA" sz="1500" dirty="0">
              <a:solidFill>
                <a:schemeClr val="tx1"/>
              </a:solidFill>
            </a:endParaRPr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half" idx="3"/>
          </p:nvPr>
        </p:nvSpPr>
        <p:spPr>
          <a:xfrm>
            <a:off x="126958" y="5589240"/>
            <a:ext cx="8909538" cy="1158899"/>
          </a:xfrm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r>
              <a:rPr lang="en-CA" sz="1600" i="1" dirty="0" smtClean="0">
                <a:solidFill>
                  <a:schemeClr val="tx1"/>
                </a:solidFill>
              </a:rPr>
              <a:t>Stage de formation </a:t>
            </a:r>
            <a:r>
              <a:rPr lang="en-CA" sz="1600" i="1" dirty="0" err="1" smtClean="0">
                <a:solidFill>
                  <a:schemeClr val="tx1"/>
                </a:solidFill>
              </a:rPr>
              <a:t>menant</a:t>
            </a:r>
            <a:r>
              <a:rPr lang="en-CA" sz="1600" i="1" dirty="0" smtClean="0">
                <a:solidFill>
                  <a:schemeClr val="tx1"/>
                </a:solidFill>
              </a:rPr>
              <a:t> à </a:t>
            </a:r>
            <a:r>
              <a:rPr lang="en-CA" sz="1600" i="1" dirty="0" err="1" smtClean="0">
                <a:solidFill>
                  <a:schemeClr val="tx1"/>
                </a:solidFill>
              </a:rPr>
              <a:t>l’exercice</a:t>
            </a:r>
            <a:r>
              <a:rPr lang="en-CA" sz="1600" i="1" dirty="0" smtClean="0">
                <a:solidFill>
                  <a:schemeClr val="tx1"/>
                </a:solidFill>
              </a:rPr>
              <a:t> d’un métier semi-</a:t>
            </a:r>
            <a:r>
              <a:rPr lang="en-CA" sz="1600" i="1" dirty="0" err="1" smtClean="0">
                <a:solidFill>
                  <a:schemeClr val="tx1"/>
                </a:solidFill>
              </a:rPr>
              <a:t>spécialisé</a:t>
            </a:r>
            <a:r>
              <a:rPr lang="en-CA" sz="1600" i="1" dirty="0" smtClean="0">
                <a:solidFill>
                  <a:schemeClr val="tx1"/>
                </a:solidFill>
              </a:rPr>
              <a:t>. </a:t>
            </a:r>
          </a:p>
          <a:p>
            <a:pPr algn="ctr">
              <a:lnSpc>
                <a:spcPct val="170000"/>
              </a:lnSpc>
              <a:spcBef>
                <a:spcPts val="0"/>
              </a:spcBef>
            </a:pPr>
            <a:r>
              <a:rPr lang="en-CA" sz="1600" i="1" dirty="0" err="1" smtClean="0">
                <a:solidFill>
                  <a:schemeClr val="tx1"/>
                </a:solidFill>
              </a:rPr>
              <a:t>Accompagnement</a:t>
            </a:r>
            <a:r>
              <a:rPr lang="en-CA" sz="1600" i="1" dirty="0" smtClean="0">
                <a:solidFill>
                  <a:schemeClr val="tx1"/>
                </a:solidFill>
              </a:rPr>
              <a:t> par un </a:t>
            </a:r>
            <a:r>
              <a:rPr lang="en-CA" sz="1600" i="1" dirty="0" err="1" smtClean="0">
                <a:solidFill>
                  <a:schemeClr val="tx1"/>
                </a:solidFill>
              </a:rPr>
              <a:t>enseignant</a:t>
            </a:r>
            <a:r>
              <a:rPr lang="en-CA" sz="1600" i="1" dirty="0" smtClean="0">
                <a:solidFill>
                  <a:schemeClr val="tx1"/>
                </a:solidFill>
              </a:rPr>
              <a:t> et un </a:t>
            </a:r>
            <a:r>
              <a:rPr lang="en-CA" sz="1600" i="1" dirty="0" err="1" smtClean="0">
                <a:solidFill>
                  <a:schemeClr val="tx1"/>
                </a:solidFill>
              </a:rPr>
              <a:t>technicien</a:t>
            </a:r>
            <a:r>
              <a:rPr lang="en-CA" sz="1600" i="1" dirty="0" smtClean="0">
                <a:solidFill>
                  <a:schemeClr val="tx1"/>
                </a:solidFill>
              </a:rPr>
              <a:t> </a:t>
            </a:r>
            <a:r>
              <a:rPr lang="en-CA" sz="1600" i="1" dirty="0" err="1" smtClean="0">
                <a:solidFill>
                  <a:schemeClr val="tx1"/>
                </a:solidFill>
              </a:rPr>
              <a:t>en</a:t>
            </a:r>
            <a:r>
              <a:rPr lang="en-CA" sz="1600" i="1" dirty="0" smtClean="0">
                <a:solidFill>
                  <a:schemeClr val="tx1"/>
                </a:solidFill>
              </a:rPr>
              <a:t> </a:t>
            </a:r>
            <a:r>
              <a:rPr lang="en-CA" sz="1600" i="1" dirty="0" err="1" smtClean="0">
                <a:solidFill>
                  <a:schemeClr val="tx1"/>
                </a:solidFill>
              </a:rPr>
              <a:t>travaux</a:t>
            </a:r>
            <a:r>
              <a:rPr lang="en-CA" sz="1600" i="1" dirty="0" smtClean="0">
                <a:solidFill>
                  <a:schemeClr val="tx1"/>
                </a:solidFill>
              </a:rPr>
              <a:t> </a:t>
            </a:r>
            <a:r>
              <a:rPr lang="en-CA" sz="1600" i="1" dirty="0" err="1" smtClean="0">
                <a:solidFill>
                  <a:schemeClr val="tx1"/>
                </a:solidFill>
              </a:rPr>
              <a:t>pratiques</a:t>
            </a:r>
            <a:r>
              <a:rPr lang="en-CA" sz="1600" i="1" dirty="0" smtClean="0">
                <a:solidFill>
                  <a:schemeClr val="tx1"/>
                </a:solidFill>
              </a:rPr>
              <a:t>.</a:t>
            </a:r>
            <a:endParaRPr lang="fr-CA" sz="1600" i="1" dirty="0">
              <a:solidFill>
                <a:schemeClr val="tx1"/>
              </a:solidFill>
            </a:endParaRPr>
          </a:p>
        </p:txBody>
      </p:sp>
      <p:sp>
        <p:nvSpPr>
          <p:cNvPr id="12" name="Oval 4"/>
          <p:cNvSpPr/>
          <p:nvPr/>
        </p:nvSpPr>
        <p:spPr>
          <a:xfrm>
            <a:off x="683568" y="2306181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CA" dirty="0">
                <a:solidFill>
                  <a:prstClr val="white"/>
                </a:solidFill>
              </a:rPr>
              <a:t>       </a:t>
            </a:r>
            <a:r>
              <a:rPr lang="fr-CA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14" name="Oval 4"/>
          <p:cNvSpPr/>
          <p:nvPr/>
        </p:nvSpPr>
        <p:spPr>
          <a:xfrm>
            <a:off x="2411760" y="2326251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CA" dirty="0">
                <a:solidFill>
                  <a:prstClr val="white"/>
                </a:solidFill>
              </a:rPr>
              <a:t>       </a:t>
            </a:r>
            <a:r>
              <a:rPr lang="fr-CA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15" name="Oval 4"/>
          <p:cNvSpPr/>
          <p:nvPr/>
        </p:nvSpPr>
        <p:spPr>
          <a:xfrm>
            <a:off x="3923928" y="2319265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CA" dirty="0">
                <a:solidFill>
                  <a:prstClr val="white"/>
                </a:solidFill>
              </a:rPr>
              <a:t>       </a:t>
            </a:r>
            <a:r>
              <a:rPr lang="fr-CA" dirty="0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16" name="Oval 4"/>
          <p:cNvSpPr/>
          <p:nvPr/>
        </p:nvSpPr>
        <p:spPr>
          <a:xfrm>
            <a:off x="5436096" y="2331441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CA" dirty="0">
                <a:solidFill>
                  <a:prstClr val="white"/>
                </a:solidFill>
              </a:rPr>
              <a:t>       </a:t>
            </a:r>
            <a:r>
              <a:rPr lang="fr-CA" dirty="0">
                <a:solidFill>
                  <a:prstClr val="black"/>
                </a:solidFill>
              </a:rPr>
              <a:t>D</a:t>
            </a:r>
          </a:p>
        </p:txBody>
      </p:sp>
      <p:sp>
        <p:nvSpPr>
          <p:cNvPr id="17" name="Oval 4"/>
          <p:cNvSpPr/>
          <p:nvPr/>
        </p:nvSpPr>
        <p:spPr>
          <a:xfrm>
            <a:off x="7020272" y="2331441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CA" dirty="0">
                <a:solidFill>
                  <a:prstClr val="white"/>
                </a:solidFill>
              </a:rPr>
              <a:t>       </a:t>
            </a:r>
            <a:r>
              <a:rPr lang="fr-CA" dirty="0">
                <a:solidFill>
                  <a:prstClr val="black"/>
                </a:solidFill>
              </a:rPr>
              <a:t>E</a:t>
            </a:r>
          </a:p>
        </p:txBody>
      </p:sp>
      <p:sp>
        <p:nvSpPr>
          <p:cNvPr id="9" name="Accolades 8"/>
          <p:cNvSpPr/>
          <p:nvPr/>
        </p:nvSpPr>
        <p:spPr>
          <a:xfrm rot="16200000">
            <a:off x="2663789" y="-890971"/>
            <a:ext cx="3816424" cy="9143998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>
              <a:solidFill>
                <a:prstClr val="black"/>
              </a:solidFill>
            </a:endParaRPr>
          </a:p>
        </p:txBody>
      </p:sp>
      <p:sp>
        <p:nvSpPr>
          <p:cNvPr id="18" name="Espace réservé du texte 10"/>
          <p:cNvSpPr txBox="1">
            <a:spLocks/>
          </p:cNvSpPr>
          <p:nvPr/>
        </p:nvSpPr>
        <p:spPr>
          <a:xfrm>
            <a:off x="8100504" y="2498509"/>
            <a:ext cx="1008000" cy="23762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45720" tIns="0" rIns="45720" bIns="0" anchor="ctr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400" b="1" kern="1200" cap="none" baseline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4932F"/>
              </a:buClr>
            </a:pPr>
            <a:r>
              <a:rPr lang="en-CA" sz="1500" dirty="0" err="1" smtClean="0">
                <a:solidFill>
                  <a:schemeClr val="tx1"/>
                </a:solidFill>
              </a:rPr>
              <a:t>Nouvel</a:t>
            </a:r>
            <a:r>
              <a:rPr lang="en-CA" sz="1500" dirty="0" smtClean="0">
                <a:solidFill>
                  <a:schemeClr val="tx1"/>
                </a:solidFill>
              </a:rPr>
              <a:t> </a:t>
            </a:r>
            <a:r>
              <a:rPr lang="en-CA" sz="1500" dirty="0" err="1" smtClean="0">
                <a:solidFill>
                  <a:schemeClr val="tx1"/>
                </a:solidFill>
              </a:rPr>
              <a:t>employé</a:t>
            </a:r>
            <a:endParaRPr lang="fr-CA" sz="1500" dirty="0">
              <a:solidFill>
                <a:schemeClr val="tx1"/>
              </a:solidFill>
            </a:endParaRPr>
          </a:p>
        </p:txBody>
      </p:sp>
      <p:sp>
        <p:nvSpPr>
          <p:cNvPr id="19" name="Oval 4"/>
          <p:cNvSpPr/>
          <p:nvPr/>
        </p:nvSpPr>
        <p:spPr>
          <a:xfrm>
            <a:off x="8388424" y="2331441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CA" dirty="0">
                <a:solidFill>
                  <a:prstClr val="white"/>
                </a:solidFill>
              </a:rPr>
              <a:t>       </a:t>
            </a:r>
            <a:r>
              <a:rPr lang="fr-CA" dirty="0">
                <a:solidFill>
                  <a:prstClr val="black"/>
                </a:solidFill>
              </a:rPr>
              <a:t>F</a:t>
            </a:r>
          </a:p>
        </p:txBody>
      </p:sp>
      <p:sp>
        <p:nvSpPr>
          <p:cNvPr id="20" name="Oval 4"/>
          <p:cNvSpPr/>
          <p:nvPr/>
        </p:nvSpPr>
        <p:spPr>
          <a:xfrm>
            <a:off x="148761" y="1124744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>
                <a:solidFill>
                  <a:prstClr val="white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5389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000"/>
                            </p:stCondLst>
                            <p:childTnLst>
                              <p:par>
                                <p:cTn id="17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6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500"/>
                            </p:stCondLst>
                            <p:childTnLst>
                              <p:par>
                                <p:cTn id="17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0" dur="1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build="p" animBg="1"/>
      <p:bldP spid="5" grpId="0" animBg="1"/>
      <p:bldP spid="6" grpId="0" animBg="1"/>
      <p:bldP spid="7" grpId="0" animBg="1"/>
      <p:bldP spid="8" grpId="0" animBg="1"/>
      <p:bldP spid="2" grpId="0" build="p"/>
      <p:bldP spid="12" grpId="0" animBg="1"/>
      <p:bldP spid="14" grpId="0" animBg="1"/>
      <p:bldP spid="15" grpId="0" animBg="1"/>
      <p:bldP spid="16" grpId="0" animBg="1"/>
      <p:bldP spid="17" grpId="0" animBg="1"/>
      <p:bldP spid="9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8"/>
          <p:cNvPicPr>
            <a:picLocks noChangeAspect="1"/>
          </p:cNvPicPr>
          <p:nvPr/>
        </p:nvPicPr>
        <p:blipFill rotWithShape="1">
          <a:blip r:embed="rId3" cstate="print"/>
          <a:srcRect l="1159" t="3001" r="1159" b="3219"/>
          <a:stretch/>
        </p:blipFill>
        <p:spPr>
          <a:xfrm>
            <a:off x="0" y="2492896"/>
            <a:ext cx="1691680" cy="936104"/>
          </a:xfrm>
          <a:prstGeom prst="rect">
            <a:avLst/>
          </a:prstGeom>
        </p:spPr>
      </p:pic>
      <p:sp>
        <p:nvSpPr>
          <p:cNvPr id="4" name="Title 6"/>
          <p:cNvSpPr txBox="1">
            <a:spLocks/>
          </p:cNvSpPr>
          <p:nvPr/>
        </p:nvSpPr>
        <p:spPr>
          <a:xfrm>
            <a:off x="1821160" y="2492896"/>
            <a:ext cx="7071320" cy="920848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35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Un travail d’équipe</a:t>
            </a:r>
          </a:p>
        </p:txBody>
      </p:sp>
    </p:spTree>
    <p:extLst>
      <p:ext uri="{BB962C8B-B14F-4D97-AF65-F5344CB8AC3E}">
        <p14:creationId xmlns:p14="http://schemas.microsoft.com/office/powerpoint/2010/main" val="49631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30675" y="2378038"/>
            <a:ext cx="2650604" cy="432048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endParaRPr lang="fr-FR" sz="2000" b="1" dirty="0">
              <a:solidFill>
                <a:srgbClr val="5DC242"/>
              </a:solidFill>
              <a:latin typeface="Calibri"/>
            </a:endParaRPr>
          </a:p>
        </p:txBody>
      </p:sp>
      <p:sp>
        <p:nvSpPr>
          <p:cNvPr id="11" name="Oval 20"/>
          <p:cNvSpPr/>
          <p:nvPr/>
        </p:nvSpPr>
        <p:spPr>
          <a:xfrm>
            <a:off x="971601" y="201021"/>
            <a:ext cx="6903531" cy="6408712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prstClr val="white"/>
                </a:solidFill>
              </a:rPr>
              <a:t>    </a:t>
            </a:r>
          </a:p>
        </p:txBody>
      </p:sp>
      <p:sp>
        <p:nvSpPr>
          <p:cNvPr id="13" name="Oval 20"/>
          <p:cNvSpPr/>
          <p:nvPr/>
        </p:nvSpPr>
        <p:spPr>
          <a:xfrm>
            <a:off x="5148069" y="3471387"/>
            <a:ext cx="4809201" cy="4464496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prstClr val="white"/>
                </a:solidFill>
              </a:rPr>
              <a:t>    </a:t>
            </a:r>
          </a:p>
        </p:txBody>
      </p:sp>
      <p:sp>
        <p:nvSpPr>
          <p:cNvPr id="14" name="Oval 20"/>
          <p:cNvSpPr/>
          <p:nvPr/>
        </p:nvSpPr>
        <p:spPr>
          <a:xfrm>
            <a:off x="-190724" y="2810087"/>
            <a:ext cx="2664296" cy="247333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prstClr val="white"/>
                </a:solidFill>
              </a:rPr>
              <a:t>    </a:t>
            </a:r>
          </a:p>
        </p:txBody>
      </p:sp>
      <p:sp>
        <p:nvSpPr>
          <p:cNvPr id="29" name="Oval 4"/>
          <p:cNvSpPr/>
          <p:nvPr/>
        </p:nvSpPr>
        <p:spPr>
          <a:xfrm rot="5400000">
            <a:off x="302942" y="188641"/>
            <a:ext cx="3427460" cy="3427460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12" name="TextBox 16"/>
          <p:cNvSpPr txBox="1"/>
          <p:nvPr/>
        </p:nvSpPr>
        <p:spPr>
          <a:xfrm>
            <a:off x="904528" y="-806708"/>
            <a:ext cx="1219200" cy="8556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5000" dirty="0">
                <a:solidFill>
                  <a:srgbClr val="3D434F"/>
                </a:solidFill>
                <a:latin typeface="Calibri"/>
              </a:rPr>
              <a:t>?</a:t>
            </a:r>
            <a:endParaRPr lang="fr-CA" sz="35000" dirty="0">
              <a:solidFill>
                <a:srgbClr val="3D434F"/>
              </a:solidFill>
              <a:latin typeface="Calibri"/>
            </a:endParaRPr>
          </a:p>
          <a:p>
            <a:endParaRPr lang="fr-FR" sz="20000" b="1" dirty="0">
              <a:solidFill>
                <a:srgbClr val="3D434F"/>
              </a:solidFill>
              <a:latin typeface="Calibri"/>
              <a:cs typeface="Arial" pitchFamily="34" charset="0"/>
            </a:endParaRPr>
          </a:p>
        </p:txBody>
      </p:sp>
      <p:sp>
        <p:nvSpPr>
          <p:cNvPr id="9" name="Title 6"/>
          <p:cNvSpPr txBox="1">
            <a:spLocks/>
          </p:cNvSpPr>
          <p:nvPr/>
        </p:nvSpPr>
        <p:spPr>
          <a:xfrm>
            <a:off x="323528" y="2204868"/>
            <a:ext cx="9108504" cy="3024335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8000" b="1" dirty="0">
                <a:solidFill>
                  <a:prstClr val="white"/>
                </a:solidFill>
              </a:rPr>
              <a:t>PÉRIODE DE </a:t>
            </a:r>
            <a:endParaRPr lang="en-CA" sz="8000" b="1" dirty="0" smtClean="0">
              <a:solidFill>
                <a:prstClr val="white"/>
              </a:solidFill>
            </a:endParaRPr>
          </a:p>
          <a:p>
            <a:pPr algn="ctr"/>
            <a:r>
              <a:rPr lang="en-CA" sz="8000" b="1" dirty="0" smtClean="0">
                <a:solidFill>
                  <a:prstClr val="white"/>
                </a:solidFill>
              </a:rPr>
              <a:t>QUESTIONS</a:t>
            </a:r>
            <a:endParaRPr lang="fr-CA" sz="8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78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2" grpId="0"/>
      <p:bldP spid="9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9" y="-1323528"/>
            <a:ext cx="9128571" cy="495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3"/>
          <p:cNvSpPr txBox="1">
            <a:spLocks/>
          </p:cNvSpPr>
          <p:nvPr/>
        </p:nvSpPr>
        <p:spPr>
          <a:xfrm>
            <a:off x="1172319" y="404664"/>
            <a:ext cx="6814790" cy="362292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/>
          </a:bodyPr>
          <a:lstStyle/>
          <a:p>
            <a:pPr algn="ctr">
              <a:spcBef>
                <a:spcPct val="0"/>
              </a:spcBef>
            </a:pPr>
            <a:r>
              <a:rPr lang="en-CA" sz="4000" b="1" cap="small" dirty="0" err="1">
                <a:solidFill>
                  <a:srgbClr val="3D434F"/>
                </a:solidFill>
                <a:latin typeface="Constantia" panose="02030602050306030303" pitchFamily="18" charset="0"/>
                <a:ea typeface="+mj-ea"/>
                <a:cs typeface="+mj-cs"/>
              </a:rPr>
              <a:t>Merci</a:t>
            </a:r>
            <a:r>
              <a:rPr lang="en-CA" sz="4000" b="1" cap="small" dirty="0">
                <a:solidFill>
                  <a:srgbClr val="3D434F"/>
                </a:solidFill>
                <a:latin typeface="Constantia" panose="02030602050306030303" pitchFamily="18" charset="0"/>
                <a:ea typeface="+mj-ea"/>
                <a:cs typeface="+mj-cs"/>
              </a:rPr>
              <a:t> de </a:t>
            </a:r>
            <a:endParaRPr lang="en-CA" sz="4000" b="1" cap="small" dirty="0" smtClean="0">
              <a:solidFill>
                <a:srgbClr val="3D434F"/>
              </a:solidFill>
              <a:latin typeface="Constantia" panose="02030602050306030303" pitchFamily="18" charset="0"/>
              <a:ea typeface="+mj-ea"/>
              <a:cs typeface="+mj-cs"/>
            </a:endParaRPr>
          </a:p>
          <a:p>
            <a:pPr algn="ctr">
              <a:spcBef>
                <a:spcPct val="0"/>
              </a:spcBef>
            </a:pPr>
            <a:r>
              <a:rPr lang="en-CA" sz="4000" b="1" cap="small" dirty="0" err="1" smtClean="0">
                <a:solidFill>
                  <a:srgbClr val="3D434F"/>
                </a:solidFill>
                <a:latin typeface="Constantia" panose="02030602050306030303" pitchFamily="18" charset="0"/>
                <a:ea typeface="+mj-ea"/>
                <a:cs typeface="+mj-cs"/>
              </a:rPr>
              <a:t>votre</a:t>
            </a:r>
            <a:r>
              <a:rPr lang="en-CA" sz="4000" b="1" cap="small" dirty="0" smtClean="0">
                <a:solidFill>
                  <a:srgbClr val="3D434F"/>
                </a:solidFill>
                <a:latin typeface="Constantia" panose="02030602050306030303" pitchFamily="18" charset="0"/>
                <a:ea typeface="+mj-ea"/>
                <a:cs typeface="+mj-cs"/>
              </a:rPr>
              <a:t> </a:t>
            </a:r>
            <a:r>
              <a:rPr lang="en-CA" sz="4000" b="1" cap="small" dirty="0">
                <a:solidFill>
                  <a:srgbClr val="3D434F"/>
                </a:solidFill>
                <a:latin typeface="Constantia" panose="02030602050306030303" pitchFamily="18" charset="0"/>
                <a:ea typeface="+mj-ea"/>
                <a:cs typeface="+mj-cs"/>
              </a:rPr>
              <a:t>attention!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" y="5733256"/>
            <a:ext cx="9121139" cy="1124744"/>
          </a:xfrm>
          <a:prstGeom prst="rect">
            <a:avLst/>
          </a:prstGeom>
        </p:spPr>
      </p:pic>
      <p:pic>
        <p:nvPicPr>
          <p:cNvPr id="6" name="Picture 2" descr="C:\Users\piercharles.boily\Desktop\Travail pédagogique 2014-2015\Logos\CSLSJ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3" y="5857539"/>
            <a:ext cx="1274440" cy="87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e 9"/>
          <p:cNvGrpSpPr/>
          <p:nvPr/>
        </p:nvGrpSpPr>
        <p:grpSpPr>
          <a:xfrm>
            <a:off x="3465220" y="3789040"/>
            <a:ext cx="2190700" cy="1862095"/>
            <a:chOff x="3448658" y="3889507"/>
            <a:chExt cx="2190700" cy="1862095"/>
          </a:xfrm>
        </p:grpSpPr>
        <p:pic>
          <p:nvPicPr>
            <p:cNvPr id="7" name="Picture 2" descr="C:\Users\piercharles.boily\Desktop\AQIFGA\logocfga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8658" y="3889507"/>
              <a:ext cx="2190700" cy="1862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" name="Connecteur droit 3"/>
            <p:cNvCxnSpPr/>
            <p:nvPr/>
          </p:nvCxnSpPr>
          <p:spPr>
            <a:xfrm>
              <a:off x="4474277" y="5531518"/>
              <a:ext cx="3600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5393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8"/>
          <p:cNvPicPr>
            <a:picLocks noChangeAspect="1"/>
          </p:cNvPicPr>
          <p:nvPr/>
        </p:nvPicPr>
        <p:blipFill rotWithShape="1">
          <a:blip r:embed="rId3" cstate="print"/>
          <a:srcRect l="1159" t="3001" r="1159" b="3219"/>
          <a:stretch/>
        </p:blipFill>
        <p:spPr>
          <a:xfrm>
            <a:off x="0" y="2492896"/>
            <a:ext cx="1691680" cy="936104"/>
          </a:xfrm>
          <a:prstGeom prst="rect">
            <a:avLst/>
          </a:prstGeom>
        </p:spPr>
      </p:pic>
      <p:sp>
        <p:nvSpPr>
          <p:cNvPr id="4" name="Title 6"/>
          <p:cNvSpPr txBox="1">
            <a:spLocks/>
          </p:cNvSpPr>
          <p:nvPr/>
        </p:nvSpPr>
        <p:spPr>
          <a:xfrm>
            <a:off x="1821160" y="2564904"/>
            <a:ext cx="7071320" cy="792088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cap="small" dirty="0" smtClean="0">
                <a:solidFill>
                  <a:srgbClr val="3D434F"/>
                </a:solidFill>
                <a:latin typeface="Constantia" panose="02030602050306030303" pitchFamily="18" charset="0"/>
              </a:rPr>
              <a:t>Portrait du CFGA d’Alma</a:t>
            </a:r>
          </a:p>
          <a:p>
            <a:r>
              <a:rPr lang="fr-FR" sz="3200" b="1" cap="small" dirty="0" smtClean="0">
                <a:solidFill>
                  <a:srgbClr val="3D434F"/>
                </a:solidFill>
                <a:latin typeface="Constantia" panose="02030602050306030303" pitchFamily="18" charset="0"/>
              </a:rPr>
              <a:t>653 ETP 2016-2017</a:t>
            </a:r>
          </a:p>
          <a:p>
            <a:endParaRPr lang="fr-FR" sz="4000" b="1" cap="small" dirty="0">
              <a:solidFill>
                <a:srgbClr val="3D434F"/>
              </a:solidFill>
              <a:latin typeface="Constantia" panose="02030602050306030303" pitchFamily="18" charset="0"/>
            </a:endParaRPr>
          </a:p>
          <a:p>
            <a:endParaRPr lang="fr-FR" sz="4000" b="1" cap="small" dirty="0">
              <a:solidFill>
                <a:srgbClr val="3D434F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19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8"/>
          <p:cNvPicPr>
            <a:picLocks noChangeAspect="1"/>
          </p:cNvPicPr>
          <p:nvPr/>
        </p:nvPicPr>
        <p:blipFill rotWithShape="1">
          <a:blip r:embed="rId3" cstate="print"/>
          <a:srcRect l="1159" t="3001" r="1159" b="3219"/>
          <a:stretch/>
        </p:blipFill>
        <p:spPr>
          <a:xfrm>
            <a:off x="0" y="2492896"/>
            <a:ext cx="1691680" cy="936104"/>
          </a:xfrm>
          <a:prstGeom prst="rect">
            <a:avLst/>
          </a:prstGeom>
        </p:spPr>
      </p:pic>
      <p:sp>
        <p:nvSpPr>
          <p:cNvPr id="4" name="Title 6"/>
          <p:cNvSpPr txBox="1">
            <a:spLocks/>
          </p:cNvSpPr>
          <p:nvPr/>
        </p:nvSpPr>
        <p:spPr>
          <a:xfrm>
            <a:off x="1821160" y="2287176"/>
            <a:ext cx="7071320" cy="1440160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38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La Certification de formation à un métier semi-spécialisé (CFMS)</a:t>
            </a:r>
          </a:p>
        </p:txBody>
      </p:sp>
    </p:spTree>
    <p:extLst>
      <p:ext uri="{BB962C8B-B14F-4D97-AF65-F5344CB8AC3E}">
        <p14:creationId xmlns:p14="http://schemas.microsoft.com/office/powerpoint/2010/main" val="32972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51520" y="1268760"/>
            <a:ext cx="3384376" cy="2140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CA" sz="1900" b="1" dirty="0">
                <a:solidFill>
                  <a:prstClr val="white"/>
                </a:solidFill>
              </a:rPr>
              <a:t>Pavillon Damase-Boulanger</a:t>
            </a:r>
          </a:p>
          <a:p>
            <a:pPr algn="ctr"/>
            <a:r>
              <a:rPr lang="fr-CA" i="1" dirty="0">
                <a:solidFill>
                  <a:prstClr val="white"/>
                </a:solidFill>
              </a:rPr>
              <a:t>Pôle administratif</a:t>
            </a:r>
          </a:p>
          <a:p>
            <a:pPr algn="ctr"/>
            <a:endParaRPr lang="fr-CA" dirty="0">
              <a:solidFill>
                <a:prstClr val="white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solidFill>
                  <a:prstClr val="white"/>
                </a:solidFill>
              </a:rPr>
              <a:t>Formation de base commune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solidFill>
                  <a:prstClr val="white"/>
                </a:solidFill>
              </a:rPr>
              <a:t>Formation de base diversifiée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solidFill>
                  <a:prstClr val="white"/>
                </a:solidFill>
              </a:rPr>
              <a:t>Sciences / Histoire</a:t>
            </a:r>
            <a:endParaRPr lang="fr-CA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508104" y="1268760"/>
            <a:ext cx="3384376" cy="2140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CA" sz="1900" b="1" dirty="0">
                <a:solidFill>
                  <a:prstClr val="white"/>
                </a:solidFill>
              </a:rPr>
              <a:t>Pavillon </a:t>
            </a:r>
            <a:r>
              <a:rPr lang="fr-CA" sz="1900" b="1" dirty="0" err="1">
                <a:solidFill>
                  <a:prstClr val="white"/>
                </a:solidFill>
              </a:rPr>
              <a:t>Goyer</a:t>
            </a:r>
            <a:endParaRPr lang="fr-CA" sz="1900" b="1" dirty="0">
              <a:solidFill>
                <a:prstClr val="white"/>
              </a:solidFill>
            </a:endParaRPr>
          </a:p>
          <a:p>
            <a:pPr algn="ctr"/>
            <a:endParaRPr lang="fr-CA" dirty="0">
              <a:solidFill>
                <a:prstClr val="white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solidFill>
                  <a:prstClr val="white"/>
                </a:solidFill>
              </a:rPr>
              <a:t>Intégration sociale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solidFill>
                  <a:prstClr val="white"/>
                </a:solidFill>
              </a:rPr>
              <a:t>Éducation populaire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339752" y="3778950"/>
            <a:ext cx="5112568" cy="26743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CA" sz="1900" b="1" dirty="0">
                <a:solidFill>
                  <a:prstClr val="white"/>
                </a:solidFill>
              </a:rPr>
              <a:t>Pavillon de formation en employabilité</a:t>
            </a:r>
          </a:p>
          <a:p>
            <a:pPr algn="ctr"/>
            <a:endParaRPr lang="fr-CA" sz="800" dirty="0">
              <a:solidFill>
                <a:prstClr val="white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solidFill>
                  <a:prstClr val="white"/>
                </a:solidFill>
              </a:rPr>
              <a:t>Intégration socioprofessionnelle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solidFill>
                  <a:prstClr val="white"/>
                </a:solidFill>
              </a:rPr>
              <a:t>Entrée </a:t>
            </a:r>
            <a:r>
              <a:rPr lang="en-CA" dirty="0" err="1">
                <a:solidFill>
                  <a:prstClr val="white"/>
                </a:solidFill>
              </a:rPr>
              <a:t>en</a:t>
            </a:r>
            <a:r>
              <a:rPr lang="en-CA" dirty="0">
                <a:solidFill>
                  <a:prstClr val="white"/>
                </a:solidFill>
              </a:rPr>
              <a:t> </a:t>
            </a:r>
            <a:r>
              <a:rPr lang="en-CA" dirty="0" smtClean="0">
                <a:solidFill>
                  <a:prstClr val="white"/>
                </a:solidFill>
              </a:rPr>
              <a:t>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solidFill>
                  <a:prstClr val="white"/>
                </a:solidFill>
              </a:rPr>
              <a:t>Formation de base </a:t>
            </a:r>
            <a:r>
              <a:rPr lang="en-CA" dirty="0" err="1" smtClean="0">
                <a:solidFill>
                  <a:prstClr val="white"/>
                </a:solidFill>
              </a:rPr>
              <a:t>orientante</a:t>
            </a:r>
            <a:endParaRPr lang="en-CA" dirty="0" smtClean="0">
              <a:solidFill>
                <a:prstClr val="white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solidFill>
                  <a:prstClr val="white"/>
                </a:solidFill>
              </a:rPr>
              <a:t>Formation </a:t>
            </a:r>
            <a:r>
              <a:rPr lang="en-CA" dirty="0" err="1" smtClean="0">
                <a:solidFill>
                  <a:prstClr val="white"/>
                </a:solidFill>
              </a:rPr>
              <a:t>autochtone</a:t>
            </a:r>
            <a:endParaRPr lang="en-CA" dirty="0" smtClean="0">
              <a:solidFill>
                <a:prstClr val="white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 smtClean="0">
                <a:solidFill>
                  <a:prstClr val="white"/>
                </a:solidFill>
              </a:rPr>
              <a:t>SARCA</a:t>
            </a:r>
            <a:endParaRPr lang="en-CA" dirty="0">
              <a:solidFill>
                <a:prstClr val="white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solidFill>
                  <a:prstClr val="white"/>
                </a:solidFill>
              </a:rPr>
              <a:t>Anglais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solidFill>
                  <a:prstClr val="white"/>
                </a:solidFill>
              </a:rPr>
              <a:t>Formation à temps partiel</a:t>
            </a:r>
            <a:br>
              <a:rPr lang="fr-CA" dirty="0">
                <a:solidFill>
                  <a:prstClr val="white"/>
                </a:solidFill>
              </a:rPr>
            </a:br>
            <a:r>
              <a:rPr lang="fr-CA" sz="1700" i="1" dirty="0">
                <a:solidFill>
                  <a:prstClr val="white"/>
                </a:solidFill>
              </a:rPr>
              <a:t>(français </a:t>
            </a:r>
            <a:r>
              <a:rPr lang="en-CA" sz="1700" i="1" dirty="0">
                <a:solidFill>
                  <a:prstClr val="white"/>
                </a:solidFill>
              </a:rPr>
              <a:t>et m</a:t>
            </a:r>
            <a:r>
              <a:rPr lang="fr-CA" sz="1700" i="1" dirty="0">
                <a:solidFill>
                  <a:prstClr val="white"/>
                </a:solidFill>
              </a:rPr>
              <a:t>athématique)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3707904" y="2338950"/>
            <a:ext cx="1656000" cy="1440000"/>
            <a:chOff x="3448658" y="3889507"/>
            <a:chExt cx="2190700" cy="1862095"/>
          </a:xfrm>
        </p:grpSpPr>
        <p:pic>
          <p:nvPicPr>
            <p:cNvPr id="6" name="Picture 2" descr="C:\Users\piercharles.boily\Desktop\AQIFGA\logocfga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8658" y="3889507"/>
              <a:ext cx="2190700" cy="1862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Connecteur droit 6"/>
            <p:cNvCxnSpPr/>
            <p:nvPr/>
          </p:nvCxnSpPr>
          <p:spPr>
            <a:xfrm>
              <a:off x="4474277" y="5531518"/>
              <a:ext cx="3600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102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52817" y="764705"/>
            <a:ext cx="7920880" cy="93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5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La formation pratique </a:t>
            </a:r>
          </a:p>
        </p:txBody>
      </p:sp>
      <p:sp>
        <p:nvSpPr>
          <p:cNvPr id="6" name="Oval 4"/>
          <p:cNvSpPr/>
          <p:nvPr/>
        </p:nvSpPr>
        <p:spPr>
          <a:xfrm>
            <a:off x="148761" y="981851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91084" y="1700808"/>
            <a:ext cx="7697340" cy="707886"/>
          </a:xfrm>
          <a:prstGeom prst="rect">
            <a:avLst/>
          </a:prstGeom>
          <a:solidFill>
            <a:srgbClr val="3D434F"/>
          </a:solidFill>
        </p:spPr>
        <p:txBody>
          <a:bodyPr wrap="square" rtlCol="0">
            <a:spAutoFit/>
          </a:bodyPr>
          <a:lstStyle/>
          <a:p>
            <a:pPr marL="4763" algn="ctr"/>
            <a:r>
              <a:rPr lang="fr-CA" sz="2000" b="1" i="1" dirty="0" smtClean="0">
                <a:solidFill>
                  <a:prstClr val="white"/>
                </a:solidFill>
                <a:latin typeface="Calibri"/>
              </a:rPr>
              <a:t>Volet : </a:t>
            </a:r>
            <a:r>
              <a:rPr lang="fr-CA" sz="2000" b="1" i="1" dirty="0">
                <a:solidFill>
                  <a:prstClr val="white"/>
                </a:solidFill>
                <a:latin typeface="Calibri"/>
              </a:rPr>
              <a:t>Préparation à l’exercice d’un métier semi-spécialisé</a:t>
            </a:r>
          </a:p>
          <a:p>
            <a:pPr marL="4763" algn="ctr"/>
            <a:r>
              <a:rPr lang="fr-CA" sz="2000" b="1" i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fr-CA" sz="1600" b="1" i="1" dirty="0">
                <a:solidFill>
                  <a:prstClr val="white"/>
                </a:solidFill>
                <a:latin typeface="Calibri"/>
              </a:rPr>
              <a:t>(min. 375 heures)</a:t>
            </a:r>
          </a:p>
        </p:txBody>
      </p:sp>
      <p:sp>
        <p:nvSpPr>
          <p:cNvPr id="2" name="Rectangle 1"/>
          <p:cNvSpPr/>
          <p:nvPr/>
        </p:nvSpPr>
        <p:spPr>
          <a:xfrm>
            <a:off x="683568" y="3095323"/>
            <a:ext cx="8208912" cy="568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SzPct val="80000"/>
              <a:buBlip>
                <a:blip r:embed="rId4"/>
              </a:buBlip>
            </a:pPr>
            <a:r>
              <a:rPr lang="fr-CA" dirty="0"/>
              <a:t>Les techniciens en travaux pratiques sont des </a:t>
            </a:r>
            <a:r>
              <a:rPr lang="fr-CA" b="1" dirty="0"/>
              <a:t>travailleurs expérimentés</a:t>
            </a:r>
          </a:p>
        </p:txBody>
      </p:sp>
      <p:sp>
        <p:nvSpPr>
          <p:cNvPr id="3" name="Rectangle 2"/>
          <p:cNvSpPr/>
          <p:nvPr/>
        </p:nvSpPr>
        <p:spPr>
          <a:xfrm>
            <a:off x="691084" y="3657218"/>
            <a:ext cx="5753124" cy="568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SzPct val="80000"/>
              <a:buBlip>
                <a:blip r:embed="rId4"/>
              </a:buBlip>
            </a:pPr>
            <a:r>
              <a:rPr lang="fr-CA" dirty="0"/>
              <a:t>L’accompagnement permet de : </a:t>
            </a:r>
          </a:p>
        </p:txBody>
      </p:sp>
      <p:sp>
        <p:nvSpPr>
          <p:cNvPr id="4" name="Rectangle 3"/>
          <p:cNvSpPr/>
          <p:nvPr/>
        </p:nvSpPr>
        <p:spPr>
          <a:xfrm>
            <a:off x="683568" y="2505090"/>
            <a:ext cx="8136904" cy="568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SzPct val="80000"/>
              <a:buBlip>
                <a:blip r:embed="rId4"/>
              </a:buBlip>
            </a:pPr>
            <a:r>
              <a:rPr lang="fr-CA" dirty="0"/>
              <a:t>Supervision par </a:t>
            </a:r>
            <a:r>
              <a:rPr lang="fr-CA" b="1" dirty="0"/>
              <a:t>un enseignant </a:t>
            </a:r>
            <a:r>
              <a:rPr lang="fr-CA" dirty="0"/>
              <a:t>et </a:t>
            </a:r>
            <a:r>
              <a:rPr lang="fr-CA" b="1" dirty="0"/>
              <a:t>des techniciens en travaux pratiques</a:t>
            </a:r>
          </a:p>
        </p:txBody>
      </p:sp>
      <p:sp>
        <p:nvSpPr>
          <p:cNvPr id="7" name="Rectangle 6"/>
          <p:cNvSpPr/>
          <p:nvPr/>
        </p:nvSpPr>
        <p:spPr>
          <a:xfrm>
            <a:off x="1403648" y="4172009"/>
            <a:ext cx="7170049" cy="542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CA" sz="1700" dirty="0"/>
              <a:t>Favoriser la réussite de nos élèves en milieu de travail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03647" y="4653136"/>
            <a:ext cx="7170049" cy="542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CA" sz="1700" dirty="0"/>
              <a:t>Pallier un manque de temps ou d’expertise de l’employeur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403648" y="5157192"/>
            <a:ext cx="7170049" cy="542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CA" sz="1700" dirty="0"/>
              <a:t>Soutenir </a:t>
            </a:r>
            <a:r>
              <a:rPr lang="fr-CA" sz="1700" dirty="0" smtClean="0"/>
              <a:t>l’élève, l’employeur et l’enseignant</a:t>
            </a:r>
            <a:endParaRPr lang="fr-CA" sz="1700" dirty="0"/>
          </a:p>
        </p:txBody>
      </p:sp>
      <p:sp>
        <p:nvSpPr>
          <p:cNvPr id="15" name="Rectangle 14"/>
          <p:cNvSpPr/>
          <p:nvPr/>
        </p:nvSpPr>
        <p:spPr>
          <a:xfrm>
            <a:off x="652816" y="5733256"/>
            <a:ext cx="6799503" cy="568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SzPct val="80000"/>
              <a:buBlip>
                <a:blip r:embed="rId4"/>
              </a:buBlip>
            </a:pPr>
            <a:r>
              <a:rPr lang="fr-CA" dirty="0"/>
              <a:t>Fréquence du suivi : 3 heures aux 2 semaines (en moyenne)</a:t>
            </a:r>
          </a:p>
        </p:txBody>
      </p:sp>
    </p:spTree>
    <p:extLst>
      <p:ext uri="{BB962C8B-B14F-4D97-AF65-F5344CB8AC3E}">
        <p14:creationId xmlns:p14="http://schemas.microsoft.com/office/powerpoint/2010/main" val="266299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5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6" grpId="0" animBg="1"/>
      <p:bldP spid="12" grpId="0" animBg="1"/>
      <p:bldP spid="2" grpId="0"/>
      <p:bldP spid="3" grpId="0"/>
      <p:bldP spid="4" grpId="0"/>
      <p:bldP spid="7" grpId="0"/>
      <p:bldP spid="11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43557" y="751760"/>
            <a:ext cx="8398800" cy="93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500" b="1" cap="small" dirty="0" smtClean="0">
                <a:solidFill>
                  <a:srgbClr val="3D434F"/>
                </a:solidFill>
                <a:latin typeface="Constantia" panose="02030602050306030303" pitchFamily="18" charset="0"/>
              </a:rPr>
              <a:t>PARTENAIRES</a:t>
            </a:r>
            <a:endParaRPr lang="fr-FR" sz="3500" b="1" cap="small" dirty="0">
              <a:solidFill>
                <a:srgbClr val="3D434F"/>
              </a:solidFill>
              <a:latin typeface="Constantia" panose="02030602050306030303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72" y="1881360"/>
            <a:ext cx="3062624" cy="3894956"/>
          </a:xfrm>
          <a:prstGeom prst="rect">
            <a:avLst/>
          </a:prstGeom>
        </p:spPr>
      </p:pic>
      <p:sp>
        <p:nvSpPr>
          <p:cNvPr id="4" name="AutoShape 2" descr="http://www.cooplsje.com/skin/site/image/logo.svg?_m=2eb425f0b27e9f1995fcf393b616e63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sp>
        <p:nvSpPr>
          <p:cNvPr id="7" name="AutoShape 5" descr="http://www.cooplsje.com/skin/site/image/logo.svg?_m=2eb425f0b27e9f1995fcf393b616e63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pic>
        <p:nvPicPr>
          <p:cNvPr id="11" name="Image 10"/>
          <p:cNvPicPr/>
          <p:nvPr/>
        </p:nvPicPr>
        <p:blipFill rotWithShape="1">
          <a:blip r:embed="rId5"/>
          <a:srcRect l="1608" t="9242" r="91110" b="74316"/>
          <a:stretch/>
        </p:blipFill>
        <p:spPr bwMode="auto">
          <a:xfrm>
            <a:off x="4571999" y="1988840"/>
            <a:ext cx="1353107" cy="1161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 12"/>
          <p:cNvPicPr/>
          <p:nvPr/>
        </p:nvPicPr>
        <p:blipFill rotWithShape="1">
          <a:blip r:embed="rId6"/>
          <a:srcRect t="14965" r="86366" b="78139"/>
          <a:stretch/>
        </p:blipFill>
        <p:spPr bwMode="auto">
          <a:xfrm>
            <a:off x="4482680" y="3373345"/>
            <a:ext cx="3921318" cy="6519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5148231" y="4261738"/>
            <a:ext cx="30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smtClean="0"/>
              <a:t>SEMO LAC-SAINT-JEAN</a:t>
            </a:r>
            <a:endParaRPr lang="fr-CA" dirty="0"/>
          </a:p>
        </p:txBody>
      </p:sp>
      <p:sp>
        <p:nvSpPr>
          <p:cNvPr id="16" name="Oval 4"/>
          <p:cNvSpPr/>
          <p:nvPr/>
        </p:nvSpPr>
        <p:spPr>
          <a:xfrm>
            <a:off x="179512" y="980728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2" name="AutoShape 2" descr="RÃ©sultats de recherche d'images pour Â«Â emploi quebecÂ Â»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sp>
        <p:nvSpPr>
          <p:cNvPr id="5" name="AutoShape 4" descr="RÃ©sultats de recherche d'images pour Â«Â emploi quebecÂ Â»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317500"/>
            <a:ext cx="1641139" cy="57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383" y="4737665"/>
            <a:ext cx="1585913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389" y="5204859"/>
            <a:ext cx="1259761" cy="800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1881360"/>
            <a:ext cx="1282847" cy="105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99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5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25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75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7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2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8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5200" y="728824"/>
            <a:ext cx="8398800" cy="1116000"/>
          </a:xfrm>
        </p:spPr>
        <p:txBody>
          <a:bodyPr>
            <a:normAutofit/>
          </a:bodyPr>
          <a:lstStyle/>
          <a:p>
            <a:r>
              <a:rPr lang="fr-CA" sz="32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Formation en entretien ménager </a:t>
            </a:r>
            <a:br>
              <a:rPr lang="fr-CA" sz="32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</a:br>
            <a:r>
              <a:rPr lang="fr-CA" sz="32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d’édifices publics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CA" b="1" dirty="0" smtClean="0"/>
              <a:t>Mise en place du projet</a:t>
            </a:r>
          </a:p>
          <a:p>
            <a:pPr>
              <a:spcBef>
                <a:spcPts val="2400"/>
              </a:spcBef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 smtClean="0"/>
              <a:t>Compte tenu de la pénurie de main d’œuvre, mise en place d’une formation pour de futurs ouvriers et ouvrières </a:t>
            </a:r>
            <a:r>
              <a:rPr lang="fr-CA" sz="2300" dirty="0"/>
              <a:t>d’entretien </a:t>
            </a:r>
            <a:r>
              <a:rPr lang="fr-CA" sz="2300" dirty="0" smtClean="0"/>
              <a:t>à la C.S.</a:t>
            </a:r>
          </a:p>
          <a:p>
            <a:pPr>
              <a:spcBef>
                <a:spcPts val="1200"/>
              </a:spcBef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/>
              <a:t>Entente Emploi-Québec</a:t>
            </a:r>
          </a:p>
          <a:p>
            <a:pPr>
              <a:spcBef>
                <a:spcPts val="1200"/>
              </a:spcBef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/>
              <a:t>Accompagnement pédagogique des concierges-accompagnateurs </a:t>
            </a:r>
            <a:r>
              <a:rPr lang="fr-CA" sz="1800" dirty="0" smtClean="0"/>
              <a:t>(rôle, plan de formation, observations)</a:t>
            </a:r>
          </a:p>
          <a:p>
            <a:endParaRPr lang="fr-CA" dirty="0"/>
          </a:p>
        </p:txBody>
      </p:sp>
      <p:sp>
        <p:nvSpPr>
          <p:cNvPr id="4" name="Oval 4"/>
          <p:cNvSpPr/>
          <p:nvPr/>
        </p:nvSpPr>
        <p:spPr>
          <a:xfrm>
            <a:off x="148761" y="1052736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>
                <a:solidFill>
                  <a:prstClr val="white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4614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7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5200" y="704088"/>
            <a:ext cx="8398800" cy="939600"/>
          </a:xfrm>
        </p:spPr>
        <p:txBody>
          <a:bodyPr>
            <a:normAutofit/>
          </a:bodyPr>
          <a:lstStyle/>
          <a:p>
            <a:r>
              <a:rPr lang="fr-CA" sz="35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Horaire de formation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CA" dirty="0" smtClean="0"/>
              <a:t>Préposé à l’entretien ménager d’édifices publics</a:t>
            </a:r>
          </a:p>
          <a:p>
            <a:pPr marL="0" indent="0" algn="ctr">
              <a:buNone/>
            </a:pPr>
            <a:r>
              <a:rPr lang="fr-CA" dirty="0" smtClean="0"/>
              <a:t>Partenariat C.S.</a:t>
            </a:r>
          </a:p>
          <a:p>
            <a:pPr>
              <a:spcBef>
                <a:spcPts val="1200"/>
              </a:spcBef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/>
              <a:t>Du 9 janvier au 4 mai </a:t>
            </a:r>
          </a:p>
          <a:p>
            <a:pPr>
              <a:spcBef>
                <a:spcPts val="1200"/>
              </a:spcBef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/>
              <a:t>1 journée de formation </a:t>
            </a:r>
            <a:r>
              <a:rPr lang="fr-CA" sz="2300" dirty="0" smtClean="0"/>
              <a:t>donnée par  </a:t>
            </a:r>
            <a:r>
              <a:rPr lang="fr-CA" sz="2300" dirty="0"/>
              <a:t>l’enseignant </a:t>
            </a:r>
            <a:r>
              <a:rPr lang="fr-CA" sz="2300" dirty="0" smtClean="0"/>
              <a:t>et le technicien en travaux pratiques</a:t>
            </a:r>
            <a:endParaRPr lang="fr-CA" sz="2300" dirty="0"/>
          </a:p>
          <a:p>
            <a:pPr>
              <a:spcBef>
                <a:spcPts val="1200"/>
              </a:spcBef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/>
              <a:t>4 jours en stage dans les écoles et pavillons.  </a:t>
            </a:r>
          </a:p>
        </p:txBody>
      </p:sp>
      <p:sp>
        <p:nvSpPr>
          <p:cNvPr id="4" name="Oval 4"/>
          <p:cNvSpPr/>
          <p:nvPr/>
        </p:nvSpPr>
        <p:spPr>
          <a:xfrm>
            <a:off x="179512" y="1124744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>
                <a:solidFill>
                  <a:prstClr val="white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01540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5200" y="704088"/>
            <a:ext cx="8398800" cy="939600"/>
          </a:xfrm>
        </p:spPr>
        <p:txBody>
          <a:bodyPr>
            <a:normAutofit/>
          </a:bodyPr>
          <a:lstStyle/>
          <a:p>
            <a:r>
              <a:rPr lang="fr-CA" sz="3500" b="1" cap="small" dirty="0">
                <a:solidFill>
                  <a:srgbClr val="3D434F"/>
                </a:solidFill>
                <a:latin typeface="Constantia" panose="02030602050306030303" pitchFamily="18" charset="0"/>
              </a:rPr>
              <a:t>Calendrier de formation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A" b="1" dirty="0" smtClean="0"/>
              <a:t>Enseignant</a:t>
            </a:r>
          </a:p>
          <a:p>
            <a:pPr>
              <a:spcBef>
                <a:spcPts val="1800"/>
              </a:spcBef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 smtClean="0"/>
              <a:t>Ateliers thématiques ( </a:t>
            </a:r>
            <a:r>
              <a:rPr lang="fr-CA" sz="1600" dirty="0" smtClean="0"/>
              <a:t>gestions du temps, gestion du stress, interactions au travail, compétences fortes…)</a:t>
            </a:r>
            <a:endParaRPr lang="fr-CA" sz="1600" dirty="0"/>
          </a:p>
          <a:p>
            <a:pPr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 smtClean="0"/>
              <a:t>Informatique</a:t>
            </a:r>
            <a:endParaRPr lang="fr-CA" sz="2300" dirty="0"/>
          </a:p>
          <a:p>
            <a:pPr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 smtClean="0"/>
              <a:t>Outils de recherche d’emploi</a:t>
            </a:r>
          </a:p>
          <a:p>
            <a:pPr>
              <a:spcAft>
                <a:spcPts val="1200"/>
              </a:spcAft>
              <a:buSzPct val="80000"/>
              <a:buBlip>
                <a:blip r:embed="rId2"/>
              </a:buBlip>
            </a:pPr>
            <a:r>
              <a:rPr lang="fr-CA" sz="2300" dirty="0" smtClean="0"/>
              <a:t>Entrevues d’emploi</a:t>
            </a:r>
            <a:endParaRPr lang="fr-CA" sz="23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fr-CA" dirty="0" smtClean="0"/>
              <a:t>75 heures : </a:t>
            </a:r>
            <a:r>
              <a:rPr lang="fr-CA" dirty="0"/>
              <a:t>Initiative au </a:t>
            </a:r>
            <a:r>
              <a:rPr lang="fr-CA" dirty="0" smtClean="0"/>
              <a:t>travail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CA" dirty="0" smtClean="0"/>
              <a:t>ISP-3020-3</a:t>
            </a: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Oval 4"/>
          <p:cNvSpPr/>
          <p:nvPr/>
        </p:nvSpPr>
        <p:spPr>
          <a:xfrm>
            <a:off x="148761" y="1124744"/>
            <a:ext cx="504056" cy="504056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>
                <a:solidFill>
                  <a:prstClr val="white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97064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75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25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75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25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Personnalisé 54">
      <a:dk1>
        <a:sysClr val="windowText" lastClr="000000"/>
      </a:dk1>
      <a:lt1>
        <a:sysClr val="window" lastClr="FFFFFF"/>
      </a:lt1>
      <a:dk2>
        <a:srgbClr val="B1B4BD"/>
      </a:dk2>
      <a:lt2>
        <a:srgbClr val="002060"/>
      </a:lt2>
      <a:accent1>
        <a:srgbClr val="002D89"/>
      </a:accent1>
      <a:accent2>
        <a:srgbClr val="5DC242"/>
      </a:accent2>
      <a:accent3>
        <a:srgbClr val="44932F"/>
      </a:accent3>
      <a:accent4>
        <a:srgbClr val="5DC242"/>
      </a:accent4>
      <a:accent5>
        <a:srgbClr val="7CCA62"/>
      </a:accent5>
      <a:accent6>
        <a:srgbClr val="5DC242"/>
      </a:accent6>
      <a:hlink>
        <a:srgbClr val="F49100"/>
      </a:hlink>
      <a:folHlink>
        <a:srgbClr val="00B05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719</Words>
  <Application>Microsoft Office PowerPoint</Application>
  <PresentationFormat>Affichage à l'écran (4:3)</PresentationFormat>
  <Paragraphs>262</Paragraphs>
  <Slides>18</Slides>
  <Notes>10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Débit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Formation en entretien ménager  d’édifices publics</vt:lpstr>
      <vt:lpstr>Horaire de formation</vt:lpstr>
      <vt:lpstr>Calendrier de formation</vt:lpstr>
      <vt:lpstr>Calendrier de formation</vt:lpstr>
      <vt:lpstr>Rôle de L’enseignant dans la formation</vt:lpstr>
      <vt:lpstr>Rôle du technicien en travaux pratiques</vt:lpstr>
      <vt:lpstr>Présentation PowerPoint</vt:lpstr>
      <vt:lpstr>Tâche de l’agente de développement </vt:lpstr>
      <vt:lpstr>Voies d’accès au stage de formation menant à l’exercice d’un métier semi-spécialisé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Sylvie Hudon</dc:creator>
  <cp:lastModifiedBy>Marie-Andrée Beaulieu</cp:lastModifiedBy>
  <cp:revision>106</cp:revision>
  <dcterms:created xsi:type="dcterms:W3CDTF">2017-02-15T21:00:31Z</dcterms:created>
  <dcterms:modified xsi:type="dcterms:W3CDTF">2018-04-16T13:53:39Z</dcterms:modified>
</cp:coreProperties>
</file>