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3" r:id="rId1"/>
  </p:sldMasterIdLst>
  <p:sldIdLst>
    <p:sldId id="256" r:id="rId2"/>
    <p:sldId id="257" r:id="rId3"/>
    <p:sldId id="259" r:id="rId4"/>
    <p:sldId id="258" r:id="rId5"/>
    <p:sldId id="270" r:id="rId6"/>
    <p:sldId id="271" r:id="rId7"/>
    <p:sldId id="272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5171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9235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37345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8889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6062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7899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1163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1231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5329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75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354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982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884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505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424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362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3560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7368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99C4EB0E-4856-46A4-817F-18915BB18EA8}" type="datetimeFigureOut">
              <a:rPr lang="fr-CA" smtClean="0"/>
              <a:t>2018-04-30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D88A06B8-53B1-4074-B9ED-71B1AF7E91D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9918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21420000">
            <a:off x="853663" y="1393234"/>
            <a:ext cx="9755187" cy="1602902"/>
          </a:xfrm>
        </p:spPr>
        <p:txBody>
          <a:bodyPr/>
          <a:lstStyle/>
          <a:p>
            <a:r>
              <a:rPr lang="fr-CA" dirty="0"/>
              <a:t>Projet persévérance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21420000">
            <a:off x="712537" y="3512292"/>
            <a:ext cx="10037441" cy="991131"/>
          </a:xfrm>
        </p:spPr>
        <p:txBody>
          <a:bodyPr>
            <a:noAutofit/>
          </a:bodyPr>
          <a:lstStyle/>
          <a:p>
            <a:pPr algn="r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Quand l’</a:t>
            </a:r>
            <a:r>
              <a:rPr lang="fr-CA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Intégration socioprofessionnelle  </a:t>
            </a: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et la </a:t>
            </a:r>
            <a:r>
              <a:rPr lang="fr-CA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formation générale</a:t>
            </a: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 s’unissent pour la </a:t>
            </a:r>
            <a:r>
              <a:rPr lang="fr-CA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réussite</a:t>
            </a:r>
            <a:r>
              <a:rPr lang="fr-CA" sz="1800" dirty="0"/>
              <a:t>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79400" y="4991100"/>
            <a:ext cx="38481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>
                <a:latin typeface="Arial" panose="020B0604020202020204" pitchFamily="34" charset="0"/>
                <a:cs typeface="Arial" panose="020B0604020202020204" pitchFamily="34" charset="0"/>
              </a:rPr>
              <a:t>Audrey Maltais, conseillère pédagogique ISP</a:t>
            </a:r>
          </a:p>
          <a:p>
            <a:r>
              <a:rPr lang="fr-CA" sz="1400" dirty="0">
                <a:latin typeface="Arial" panose="020B0604020202020204" pitchFamily="34" charset="0"/>
                <a:cs typeface="Arial" panose="020B0604020202020204" pitchFamily="34" charset="0"/>
              </a:rPr>
              <a:t>Julie Harvey, enseignante ISP</a:t>
            </a:r>
          </a:p>
          <a:p>
            <a:r>
              <a:rPr lang="fr-CA" sz="1200" i="1" dirty="0">
                <a:latin typeface="Arial" panose="020B0604020202020204" pitchFamily="34" charset="0"/>
                <a:cs typeface="Arial" panose="020B0604020202020204" pitchFamily="34" charset="0"/>
              </a:rPr>
              <a:t>Commission scolaire du Lac-Saint-Jean</a:t>
            </a:r>
          </a:p>
          <a:p>
            <a:r>
              <a:rPr lang="fr-CA" sz="1200" i="1" dirty="0">
                <a:latin typeface="Arial" panose="020B0604020202020204" pitchFamily="34" charset="0"/>
                <a:cs typeface="Arial" panose="020B0604020202020204" pitchFamily="34" charset="0"/>
              </a:rPr>
              <a:t>Équipe choc organisationnelle</a:t>
            </a:r>
          </a:p>
        </p:txBody>
      </p:sp>
    </p:spTree>
    <p:extLst>
      <p:ext uri="{BB962C8B-B14F-4D97-AF65-F5344CB8AC3E}">
        <p14:creationId xmlns:p14="http://schemas.microsoft.com/office/powerpoint/2010/main" val="1662380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2158969"/>
            <a:ext cx="9873429" cy="2834616"/>
          </a:xfrm>
        </p:spPr>
        <p:txBody>
          <a:bodyPr/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Objectif de la semaine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Cahier de l’adulte 2: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Portrait personnel et professionnel (Tests variés de connaissance de soi)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Compétences fortes (ICÉA)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Bilan des acquis sur le plan personnel et professionnel</a:t>
            </a:r>
          </a:p>
        </p:txBody>
      </p:sp>
      <p:pic>
        <p:nvPicPr>
          <p:cNvPr id="3078" name="Picture 6" descr="Ampoules, Ampoule, La LumiÃ¨re, L'Ãnergie, Lampe, IdÃ©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858680"/>
              </a:clrFrom>
              <a:clrTo>
                <a:srgbClr val="8586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95463"/>
            <a:ext cx="6410325" cy="360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996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3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745896"/>
            <a:ext cx="10396883" cy="3311189"/>
          </a:xfrm>
        </p:spPr>
        <p:txBody>
          <a:bodyPr/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Objectif de la semaine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Exploration de métiers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Cahier de l’adulte 3: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Exploration sur Repères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Planification Élève d’un jour (si souhaitée)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Planification Travailleur d’un jour (si souhaitée)</a:t>
            </a:r>
          </a:p>
        </p:txBody>
      </p:sp>
    </p:spTree>
    <p:extLst>
      <p:ext uri="{BB962C8B-B14F-4D97-AF65-F5344CB8AC3E}">
        <p14:creationId xmlns:p14="http://schemas.microsoft.com/office/powerpoint/2010/main" val="360335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4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Objectif de la semaine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Cahier de l’adulte 3 (suite):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Exploration sur Repères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Mon projet professionnel provisoire</a:t>
            </a:r>
          </a:p>
          <a:p>
            <a:pPr lvl="1"/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Journée Travailleur d’un jour </a:t>
            </a:r>
          </a:p>
          <a:p>
            <a:pPr lvl="1"/>
            <a:endParaRPr lang="fr-CA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A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fr-CA" i="1" dirty="0">
                <a:latin typeface="Arial" panose="020B0604020202020204" pitchFamily="34" charset="0"/>
                <a:cs typeface="Arial" panose="020B0604020202020204" pitchFamily="34" charset="0"/>
              </a:rPr>
              <a:t>Rencontre entre intervenants pour le transfert des élèves</a:t>
            </a:r>
          </a:p>
          <a:p>
            <a:pPr lvl="1" algn="ctr"/>
            <a:endParaRPr lang="fr-CA" dirty="0"/>
          </a:p>
        </p:txBody>
      </p:sp>
      <p:pic>
        <p:nvPicPr>
          <p:cNvPr id="4100" name="Picture 4" descr="FlÃ©chettes, Dart, Jeu, Oeil De Boeuf, Cible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6120">
            <a:off x="7580172" y="810565"/>
            <a:ext cx="3633060" cy="313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431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837765"/>
            <a:ext cx="10396883" cy="2977254"/>
          </a:xfrm>
        </p:spPr>
        <p:txBody>
          <a:bodyPr/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Objectif de la semaine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Projet professionnel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Plan d’action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Transfert progressif en Formation Générale (2 jours)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94072" y="495300"/>
            <a:ext cx="3439886" cy="34398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1796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6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837765"/>
            <a:ext cx="10396883" cy="3025085"/>
          </a:xfrm>
        </p:spPr>
        <p:txBody>
          <a:bodyPr/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Bilan de fin de formation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Transfert progressif en Formation Générale (2 jours)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Évaluation de la formation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Activité de fin de formation (dîner)</a:t>
            </a:r>
          </a:p>
        </p:txBody>
      </p:sp>
      <p:pic>
        <p:nvPicPr>
          <p:cNvPr id="1026" name="Picture 2" descr="Arrow, Pointeur, Direction, Navigation, 3D, 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175" y="3113499"/>
            <a:ext cx="3768725" cy="230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592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Autres ateliers offerts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837765"/>
            <a:ext cx="10396883" cy="3311189"/>
          </a:xfrm>
        </p:spPr>
        <p:txBody>
          <a:bodyPr>
            <a:normAutofit fontScale="77500" lnSpcReduction="20000"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Alimentation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Identité numérique 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Services budgétaires (budget, crédit)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Infirmière en santé sexuelle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Travail de rue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Gestion du stress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Gestion de conflits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Travail d’équipe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46791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1" y="369369"/>
            <a:ext cx="10396882" cy="1151965"/>
          </a:xfrm>
        </p:spPr>
        <p:txBody>
          <a:bodyPr/>
          <a:lstStyle/>
          <a:p>
            <a:r>
              <a:rPr lang="fr-CA" dirty="0"/>
              <a:t>Commentaires d’élèves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39442" y="1998162"/>
            <a:ext cx="1583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Motivant!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0487" y="2944977"/>
            <a:ext cx="2509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Une formation très intéressante.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073978" y="2909658"/>
            <a:ext cx="3192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Aide à se remettre dans l’ambiance scolaire.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266214" y="2352879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Aide à s’orienter et à atteindre ses buts.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408463" y="4016108"/>
            <a:ext cx="25880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Je sais maintenant où je m’en vais.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772399" y="3892310"/>
            <a:ext cx="3310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</a:rPr>
              <a:t>Ça m’a aidé à avoir une vie plus structurée.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30729" y="1803208"/>
            <a:ext cx="406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Bradley Hand ITC" panose="03070402050302030203" pitchFamily="66" charset="0"/>
                <a:cs typeface="Arial" panose="020B0604020202020204" pitchFamily="34" charset="0"/>
              </a:rPr>
              <a:t>J’ai appris à mieux me connaître, savoir ce que j’aime. </a:t>
            </a:r>
          </a:p>
        </p:txBody>
      </p:sp>
    </p:spTree>
    <p:extLst>
      <p:ext uri="{BB962C8B-B14F-4D97-AF65-F5344CB8AC3E}">
        <p14:creationId xmlns:p14="http://schemas.microsoft.com/office/powerpoint/2010/main" val="23707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ir Alexander Mackenzie Homework Page - class 8a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50" b="89500" l="9000" r="897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629" y="2301071"/>
            <a:ext cx="10756275" cy="430251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302656" y="535465"/>
            <a:ext cx="10218056" cy="3531212"/>
          </a:xfrm>
          <a:noFill/>
        </p:spPr>
        <p:txBody>
          <a:bodyPr/>
          <a:lstStyle/>
          <a:p>
            <a:pPr marL="0" indent="0" algn="ctr">
              <a:buNone/>
            </a:pPr>
            <a:r>
              <a:rPr lang="fr-CA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Période de questions</a:t>
            </a:r>
          </a:p>
          <a:p>
            <a:pPr algn="ctr"/>
            <a:endParaRPr lang="fr-CA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fr-CA" sz="4000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 </a:t>
            </a:r>
            <a:r>
              <a:rPr lang="fr-CA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fr-CA" sz="4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CA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fr-C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75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1" y="1837765"/>
            <a:ext cx="10396883" cy="3381935"/>
          </a:xfrm>
        </p:spPr>
        <p:txBody>
          <a:bodyPr>
            <a:normAutofit/>
          </a:bodyPr>
          <a:lstStyle/>
          <a:p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Début 2014-2015</a:t>
            </a:r>
          </a:p>
          <a:p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Faciliter la persévérance scolaire</a:t>
            </a:r>
          </a:p>
          <a:p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Interventions basées sur le volet scolaire, la relation humaine, la motivation et les objectifs scolaires et professionnels</a:t>
            </a:r>
          </a:p>
          <a:p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Implication soutenu de services Québec</a:t>
            </a:r>
          </a:p>
        </p:txBody>
      </p:sp>
    </p:spTree>
    <p:extLst>
      <p:ext uri="{BB962C8B-B14F-4D97-AF65-F5344CB8AC3E}">
        <p14:creationId xmlns:p14="http://schemas.microsoft.com/office/powerpoint/2010/main" val="2004912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Clientèle cible		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68500"/>
            <a:ext cx="10396883" cy="3672785"/>
          </a:xfrm>
        </p:spPr>
        <p:txBody>
          <a:bodyPr/>
          <a:lstStyle/>
          <a:p>
            <a:pPr marL="0" indent="0">
              <a:buNone/>
            </a:pP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Adultes référés par Services Québec et présentant </a:t>
            </a:r>
            <a:r>
              <a:rPr lang="fr-CA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un ou des facteurs de risque d’abandon scolaire</a:t>
            </a: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, par exemple :</a:t>
            </a:r>
          </a:p>
          <a:p>
            <a:pPr lvl="0"/>
            <a:endParaRPr lang="fr-C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Historique d’abandon scolaire</a:t>
            </a:r>
          </a:p>
          <a:p>
            <a:pPr lvl="0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Prestataire de la solidarité sociale</a:t>
            </a:r>
          </a:p>
          <a:p>
            <a:pPr lvl="0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Participant Alternative jeunesse</a:t>
            </a:r>
          </a:p>
          <a:p>
            <a:pPr lvl="0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Jeune mère</a:t>
            </a:r>
          </a:p>
          <a:p>
            <a:pPr lvl="0"/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43766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3101" y="203200"/>
            <a:ext cx="10396882" cy="1151965"/>
          </a:xfrm>
        </p:spPr>
        <p:txBody>
          <a:bodyPr/>
          <a:lstStyle/>
          <a:p>
            <a:r>
              <a:rPr lang="fr-CA" dirty="0"/>
              <a:t>Descriptif de la formation</a:t>
            </a:r>
          </a:p>
        </p:txBody>
      </p:sp>
      <p:pic>
        <p:nvPicPr>
          <p:cNvPr id="16" name="Espace réservé du contenu 15"/>
          <p:cNvPicPr>
            <a:picLocks noGrp="1"/>
          </p:cNvPicPr>
          <p:nvPr>
            <p:ph idx="1"/>
          </p:nvPr>
        </p:nvPicPr>
        <p:blipFill rotWithShape="1">
          <a:blip r:embed="rId2"/>
          <a:srcRect l="63181" t="7527" r="10853" b="11524"/>
          <a:stretch/>
        </p:blipFill>
        <p:spPr bwMode="auto">
          <a:xfrm>
            <a:off x="3556000" y="1164666"/>
            <a:ext cx="4064000" cy="46011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2498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Entrevue d’Accueil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536700"/>
            <a:ext cx="10396883" cy="3837885"/>
          </a:xfrm>
        </p:spPr>
        <p:txBody>
          <a:bodyPr>
            <a:normAutofit/>
          </a:bodyPr>
          <a:lstStyle/>
          <a:p>
            <a:r>
              <a:rPr lang="fr-CA" sz="1800" b="1" dirty="0">
                <a:latin typeface="Arial" panose="020B0604020202020204" pitchFamily="34" charset="0"/>
                <a:cs typeface="Arial" panose="020B0604020202020204" pitchFamily="34" charset="0"/>
              </a:rPr>
              <a:t>Avant</a:t>
            </a:r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 le début de la formation</a:t>
            </a:r>
          </a:p>
          <a:p>
            <a:endParaRPr lang="fr-CA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CA" sz="1800" dirty="0">
                <a:latin typeface="Arial" panose="020B0604020202020204" pitchFamily="34" charset="0"/>
                <a:cs typeface="Arial" panose="020B0604020202020204" pitchFamily="34" charset="0"/>
              </a:rPr>
              <a:t>Permet de </a:t>
            </a:r>
          </a:p>
          <a:p>
            <a:pPr lvl="1"/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Établir un premier contact;</a:t>
            </a:r>
          </a:p>
          <a:p>
            <a:pPr lvl="1"/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Répondre aux questions, aux inquiétudes;</a:t>
            </a:r>
          </a:p>
          <a:p>
            <a:pPr lvl="1"/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se faire une idée des participants et leur parcours;</a:t>
            </a:r>
          </a:p>
          <a:p>
            <a:pPr lvl="1"/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planifier les ateliers en fonction des besoins;</a:t>
            </a:r>
          </a:p>
          <a:p>
            <a:pPr lvl="1"/>
            <a:r>
              <a:rPr lang="fr-CA" sz="1600" dirty="0">
                <a:latin typeface="Arial" panose="020B0604020202020204" pitchFamily="34" charset="0"/>
                <a:cs typeface="Arial" panose="020B0604020202020204" pitchFamily="34" charset="0"/>
              </a:rPr>
              <a:t>cibler les ressources nécessaires.</a:t>
            </a:r>
          </a:p>
        </p:txBody>
      </p:sp>
    </p:spTree>
    <p:extLst>
      <p:ext uri="{BB962C8B-B14F-4D97-AF65-F5344CB8AC3E}">
        <p14:creationId xmlns:p14="http://schemas.microsoft.com/office/powerpoint/2010/main" val="3876044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 rotWithShape="1">
          <a:blip r:embed="rId2"/>
          <a:srcRect l="9237" t="37129" r="57134" b="8551"/>
          <a:stretch/>
        </p:blipFill>
        <p:spPr bwMode="auto">
          <a:xfrm>
            <a:off x="1866900" y="698500"/>
            <a:ext cx="8001000" cy="5232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0517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 rotWithShape="1">
          <a:blip r:embed="rId2"/>
          <a:srcRect l="9240" t="37480" r="57287" b="7862"/>
          <a:stretch/>
        </p:blipFill>
        <p:spPr bwMode="auto">
          <a:xfrm>
            <a:off x="1892300" y="685800"/>
            <a:ext cx="7873999" cy="5270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74698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Horaire type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317684"/>
              </p:ext>
            </p:extLst>
          </p:nvPr>
        </p:nvGraphicFramePr>
        <p:xfrm>
          <a:off x="685800" y="2063750"/>
          <a:ext cx="10396542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757">
                  <a:extLst>
                    <a:ext uri="{9D8B030D-6E8A-4147-A177-3AD203B41FA5}">
                      <a16:colId xmlns:a16="http://schemas.microsoft.com/office/drawing/2014/main" val="277853015"/>
                    </a:ext>
                  </a:extLst>
                </a:gridCol>
                <a:gridCol w="1732757">
                  <a:extLst>
                    <a:ext uri="{9D8B030D-6E8A-4147-A177-3AD203B41FA5}">
                      <a16:colId xmlns:a16="http://schemas.microsoft.com/office/drawing/2014/main" val="3714068676"/>
                    </a:ext>
                  </a:extLst>
                </a:gridCol>
                <a:gridCol w="1732757">
                  <a:extLst>
                    <a:ext uri="{9D8B030D-6E8A-4147-A177-3AD203B41FA5}">
                      <a16:colId xmlns:a16="http://schemas.microsoft.com/office/drawing/2014/main" val="1021632117"/>
                    </a:ext>
                  </a:extLst>
                </a:gridCol>
                <a:gridCol w="1732757">
                  <a:extLst>
                    <a:ext uri="{9D8B030D-6E8A-4147-A177-3AD203B41FA5}">
                      <a16:colId xmlns:a16="http://schemas.microsoft.com/office/drawing/2014/main" val="876620348"/>
                    </a:ext>
                  </a:extLst>
                </a:gridCol>
                <a:gridCol w="1732757">
                  <a:extLst>
                    <a:ext uri="{9D8B030D-6E8A-4147-A177-3AD203B41FA5}">
                      <a16:colId xmlns:a16="http://schemas.microsoft.com/office/drawing/2014/main" val="4081659844"/>
                    </a:ext>
                  </a:extLst>
                </a:gridCol>
                <a:gridCol w="1732757">
                  <a:extLst>
                    <a:ext uri="{9D8B030D-6E8A-4147-A177-3AD203B41FA5}">
                      <a16:colId xmlns:a16="http://schemas.microsoft.com/office/drawing/2014/main" val="11868602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 marL="90405" marR="90405"/>
                </a:tc>
                <a:tc>
                  <a:txBody>
                    <a:bodyPr/>
                    <a:lstStyle/>
                    <a:p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Lundi</a:t>
                      </a:r>
                    </a:p>
                  </a:txBody>
                  <a:tcPr marL="90405" marR="90405"/>
                </a:tc>
                <a:tc>
                  <a:txBody>
                    <a:bodyPr/>
                    <a:lstStyle/>
                    <a:p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Mardi</a:t>
                      </a:r>
                    </a:p>
                  </a:txBody>
                  <a:tcPr marL="90405" marR="90405"/>
                </a:tc>
                <a:tc>
                  <a:txBody>
                    <a:bodyPr/>
                    <a:lstStyle/>
                    <a:p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Mercredi</a:t>
                      </a:r>
                    </a:p>
                  </a:txBody>
                  <a:tcPr marL="90405" marR="90405"/>
                </a:tc>
                <a:tc>
                  <a:txBody>
                    <a:bodyPr/>
                    <a:lstStyle/>
                    <a:p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Jeudi</a:t>
                      </a:r>
                    </a:p>
                  </a:txBody>
                  <a:tcPr marL="90405" marR="90405"/>
                </a:tc>
                <a:tc>
                  <a:txBody>
                    <a:bodyPr/>
                    <a:lstStyle/>
                    <a:p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Vendredi</a:t>
                      </a:r>
                    </a:p>
                  </a:txBody>
                  <a:tcPr marL="90405" marR="90405"/>
                </a:tc>
                <a:extLst>
                  <a:ext uri="{0D108BD9-81ED-4DB2-BD59-A6C34878D82A}">
                    <a16:rowId xmlns:a16="http://schemas.microsoft.com/office/drawing/2014/main" val="2982672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Avant-midi</a:t>
                      </a:r>
                    </a:p>
                  </a:txBody>
                  <a:tcPr marL="90405" marR="9040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Atelier</a:t>
                      </a:r>
                    </a:p>
                    <a:p>
                      <a:pPr algn="ctr"/>
                      <a:r>
                        <a:rPr lang="fr-CA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Projet professionnel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Atelier </a:t>
                      </a:r>
                    </a:p>
                    <a:p>
                      <a:pPr algn="ctr"/>
                      <a:r>
                        <a:rPr lang="fr-CA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Moyens pour mieux</a:t>
                      </a:r>
                      <a:r>
                        <a:rPr lang="fr-CA" b="1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apprendr</a:t>
                      </a:r>
                      <a:r>
                        <a:rPr lang="fr-CA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endParaRPr lang="fr-CA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Mathématique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Français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Mathématique</a:t>
                      </a:r>
                    </a:p>
                  </a:txBody>
                  <a:tcPr marL="90405" marR="90405" anchor="ctr"/>
                </a:tc>
                <a:extLst>
                  <a:ext uri="{0D108BD9-81ED-4DB2-BD59-A6C34878D82A}">
                    <a16:rowId xmlns:a16="http://schemas.microsoft.com/office/drawing/2014/main" val="3417704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Après-midi</a:t>
                      </a:r>
                    </a:p>
                  </a:txBody>
                  <a:tcPr marL="90405" marR="90405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Français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800" b="0" i="0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Mathématique</a:t>
                      </a:r>
                      <a:r>
                        <a:rPr lang="fr-CA" sz="1800" b="1" i="1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Rencontres</a:t>
                      </a:r>
                      <a:r>
                        <a:rPr lang="fr-CA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b="1" i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individuelles</a:t>
                      </a:r>
                      <a:endParaRPr lang="fr-CA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Français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Atelier </a:t>
                      </a:r>
                    </a:p>
                    <a:p>
                      <a:pPr algn="ctr"/>
                      <a:r>
                        <a:rPr lang="fr-CA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Conciliation</a:t>
                      </a:r>
                    </a:p>
                  </a:txBody>
                  <a:tcPr marL="90405" marR="9040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Français</a:t>
                      </a:r>
                    </a:p>
                  </a:txBody>
                  <a:tcPr marL="90405" marR="90405" anchor="ctr"/>
                </a:tc>
                <a:extLst>
                  <a:ext uri="{0D108BD9-81ED-4DB2-BD59-A6C34878D82A}">
                    <a16:rowId xmlns:a16="http://schemas.microsoft.com/office/drawing/2014/main" val="3625902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994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Semaine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Accueil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Objectif de la semaine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Information scolaire</a:t>
            </a:r>
          </a:p>
          <a:p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Cahier de l’adulte 1: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Les retombées d’un retour aux études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Réflexion sur leur cheminement</a:t>
            </a:r>
          </a:p>
          <a:p>
            <a:pPr lvl="1"/>
            <a:r>
              <a:rPr lang="fr-CA" dirty="0">
                <a:latin typeface="Arial" panose="020B0604020202020204" pitchFamily="34" charset="0"/>
                <a:cs typeface="Arial" panose="020B0604020202020204" pitchFamily="34" charset="0"/>
              </a:rPr>
              <a:t>Leurs besoins pour réussir leur projet de formation</a:t>
            </a:r>
          </a:p>
        </p:txBody>
      </p:sp>
      <p:pic>
        <p:nvPicPr>
          <p:cNvPr id="2050" name="Picture 2" descr="Arbre, Logo, Nature, Design, Symbo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75" y="2255837"/>
            <a:ext cx="328612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033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Grand événem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Grand événem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and événem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TM04033927[[fn=Grand événement]]</Template>
  <TotalTime>720</TotalTime>
  <Words>435</Words>
  <Application>Microsoft Office PowerPoint</Application>
  <PresentationFormat>Grand écran</PresentationFormat>
  <Paragraphs>112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Bradley Hand ITC</vt:lpstr>
      <vt:lpstr>Impact</vt:lpstr>
      <vt:lpstr>Wingdings</vt:lpstr>
      <vt:lpstr>Grand événement</vt:lpstr>
      <vt:lpstr>Projet persévérance</vt:lpstr>
      <vt:lpstr>Le projet</vt:lpstr>
      <vt:lpstr>Clientèle cible  </vt:lpstr>
      <vt:lpstr>Descriptif de la formation</vt:lpstr>
      <vt:lpstr>Entrevue d’Accueil</vt:lpstr>
      <vt:lpstr>Présentation PowerPoint</vt:lpstr>
      <vt:lpstr>Présentation PowerPoint</vt:lpstr>
      <vt:lpstr>Horaire type</vt:lpstr>
      <vt:lpstr>Semaine 1</vt:lpstr>
      <vt:lpstr>Semaine 2</vt:lpstr>
      <vt:lpstr>Semaine 3</vt:lpstr>
      <vt:lpstr>Semaine 4</vt:lpstr>
      <vt:lpstr>Semaine 5</vt:lpstr>
      <vt:lpstr>Semaine 6</vt:lpstr>
      <vt:lpstr>Autres ateliers offerts :</vt:lpstr>
      <vt:lpstr>Commentaires d’élèves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persévérance</dc:title>
  <dc:creator>Audrey Maltais</dc:creator>
  <cp:lastModifiedBy>Stéphane Lavoie</cp:lastModifiedBy>
  <cp:revision>37</cp:revision>
  <dcterms:created xsi:type="dcterms:W3CDTF">2018-03-22T13:48:23Z</dcterms:created>
  <dcterms:modified xsi:type="dcterms:W3CDTF">2018-04-30T15:03:28Z</dcterms:modified>
</cp:coreProperties>
</file>