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y="5143500" cx="9144000"/>
  <p:notesSz cx="6858000" cy="9144000"/>
  <p:embeddedFontLst>
    <p:embeddedFont>
      <p:font typeface="Amatic SC"/>
      <p:regular r:id="rId29"/>
      <p:bold r:id="rId30"/>
    </p:embeddedFont>
    <p:embeddedFont>
      <p:font typeface="Source Code Pro"/>
      <p:regular r:id="rId31"/>
      <p:bold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AmaticSC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SourceCodePro-regular.fntdata"/><Relationship Id="rId30" Type="http://schemas.openxmlformats.org/officeDocument/2006/relationships/font" Target="fonts/AmaticSC-bold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32" Type="http://schemas.openxmlformats.org/officeDocument/2006/relationships/font" Target="fonts/SourceCodePro-bold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5 min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Shape 12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accent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2 min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Shape 15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10-15 min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Shape 1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5 min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15 min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Shape 1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Shape 18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25-30 min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Shape 1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10-15 min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Retour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5min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Commentaires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Shape 19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2 min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5-10 min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5min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Shape 11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Shape 1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Shape 48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Shape 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Shape 3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Shape 3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Shape 40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Shape 4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cparis@csenergie.qc.ca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sites.google.com/csenergie.qc.ca/maths-avec-4/accueil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play.kahoot.it/#/?quizId=cb4a51fd-f4f7-489f-bab6-e4c4a6b8e981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drive.google.com/open?id=1PCJY9L6g6YNhVNt4sai26Jj5MSTuHcGu" TargetMode="External"/><Relationship Id="rId4" Type="http://schemas.openxmlformats.org/officeDocument/2006/relationships/hyperlink" Target="https://drive.google.com/open?id=19zNyEOJ9ETzvahyuS6rukn2CZbANepYZ" TargetMode="External"/><Relationship Id="rId9" Type="http://schemas.openxmlformats.org/officeDocument/2006/relationships/hyperlink" Target="https://drive.google.com/open?id=1UvImqoxKrJRqBSWKOofjtMiivyUqmEJY" TargetMode="External"/><Relationship Id="rId5" Type="http://schemas.openxmlformats.org/officeDocument/2006/relationships/hyperlink" Target="https://drive.google.com/open?id=19zNyEOJ9ETzvahyuS6rukn2CZbANepYZ" TargetMode="External"/><Relationship Id="rId6" Type="http://schemas.openxmlformats.org/officeDocument/2006/relationships/hyperlink" Target="https://drive.google.com/open?id=19zNyEOJ9ETzvahyuS6rukn2CZbANepYZ" TargetMode="External"/><Relationship Id="rId7" Type="http://schemas.openxmlformats.org/officeDocument/2006/relationships/hyperlink" Target="https://drive.google.com/open?id=1UvImqoxKrJRqBSWKOofjtMiivyUqmEJY" TargetMode="External"/><Relationship Id="rId8" Type="http://schemas.openxmlformats.org/officeDocument/2006/relationships/hyperlink" Target="https://drive.google.com/open?id=1UvImqoxKrJRqBSWKOofjtMiivyUqmEJY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.png"/><Relationship Id="rId4" Type="http://schemas.openxmlformats.org/officeDocument/2006/relationships/hyperlink" Target="http://bit.ly/jpm201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goo.gl/Z3Bi4p" TargetMode="External"/><Relationship Id="rId4" Type="http://schemas.openxmlformats.org/officeDocument/2006/relationships/hyperlink" Target="https://goo.gl/Z3Bi4p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vimeo.com/163582751" TargetMode="External"/><Relationship Id="rId4" Type="http://schemas.openxmlformats.org/officeDocument/2006/relationships/hyperlink" Target="https://vimeo.com/user40522008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/>
          <p:nvPr>
            <p:ph type="ctrTitle"/>
          </p:nvPr>
        </p:nvSpPr>
        <p:spPr>
          <a:xfrm>
            <a:off x="311700" y="434575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Enseignement Explicite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et </a:t>
            </a:r>
            <a:r>
              <a:rPr lang="fr"/>
              <a:t>Site Web</a:t>
            </a:r>
            <a:endParaRPr/>
          </a:p>
        </p:txBody>
      </p:sp>
      <p:sp>
        <p:nvSpPr>
          <p:cNvPr id="57" name="Shape 57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Catherine Paris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 u="sng">
                <a:solidFill>
                  <a:schemeClr val="hlink"/>
                </a:solidFill>
                <a:hlinkClick r:id="rId3"/>
              </a:rPr>
              <a:t>cparis@csenergie.qc.ca</a:t>
            </a:r>
            <a:endParaRPr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/>
        </p:nvSpPr>
        <p:spPr>
          <a:xfrm>
            <a:off x="311700" y="3963300"/>
            <a:ext cx="2482800" cy="6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Résolution, MAT-3051-2</a:t>
            </a:r>
            <a:endParaRPr/>
          </a:p>
        </p:txBody>
      </p:sp>
      <p:sp>
        <p:nvSpPr>
          <p:cNvPr id="114" name="Shape 11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Les fonctions</a:t>
            </a:r>
            <a:endParaRPr/>
          </a:p>
        </p:txBody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/>
        </p:nvSpPr>
        <p:spPr>
          <a:xfrm>
            <a:off x="6967400" y="4704100"/>
            <a:ext cx="2108100" cy="6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Intervalle, MAT-3051-2</a:t>
            </a:r>
            <a:endParaRPr/>
          </a:p>
        </p:txBody>
      </p:sp>
      <p:sp>
        <p:nvSpPr>
          <p:cNvPr id="121" name="Shape 121"/>
          <p:cNvSpPr txBox="1"/>
          <p:nvPr/>
        </p:nvSpPr>
        <p:spPr>
          <a:xfrm>
            <a:off x="405450" y="324375"/>
            <a:ext cx="1170000" cy="7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Exemple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Vos réflexions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Voici un autre document</a:t>
            </a:r>
            <a:endParaRPr/>
          </a:p>
        </p:txBody>
      </p:sp>
      <p:sp>
        <p:nvSpPr>
          <p:cNvPr id="132" name="Shape 132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Shape 13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MA révélation :)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idx="1" type="body"/>
          </p:nvPr>
        </p:nvSpPr>
        <p:spPr>
          <a:xfrm>
            <a:off x="4325825" y="4479600"/>
            <a:ext cx="47703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Problèmes et enjeux du monde contemporain, Éditions Grand Duc</a:t>
            </a:r>
            <a:endParaRPr sz="1800"/>
          </a:p>
        </p:txBody>
      </p:sp>
      <p:sp>
        <p:nvSpPr>
          <p:cNvPr id="139" name="Shape 139"/>
          <p:cNvSpPr txBox="1"/>
          <p:nvPr/>
        </p:nvSpPr>
        <p:spPr>
          <a:xfrm>
            <a:off x="544475" y="683475"/>
            <a:ext cx="1702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Exemple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Vos réflexions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 site et son concept</a:t>
            </a:r>
            <a:endParaRPr/>
          </a:p>
        </p:txBody>
      </p:sp>
      <p:sp>
        <p:nvSpPr>
          <p:cNvPr id="150" name="Shape 150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 u="sng">
                <a:solidFill>
                  <a:schemeClr val="hlink"/>
                </a:solidFill>
                <a:hlinkClick r:id="rId3"/>
              </a:rPr>
              <a:t>Les maths avec 4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Site web</a:t>
            </a:r>
            <a:endParaRPr/>
          </a:p>
        </p:txBody>
      </p:sp>
      <p:sp>
        <p:nvSpPr>
          <p:cNvPr id="156" name="Shape 156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Documents qui mettent en application l’enseignement explicite.</a:t>
            </a:r>
            <a:endParaRPr/>
          </a:p>
        </p:txBody>
      </p:sp>
      <p:sp>
        <p:nvSpPr>
          <p:cNvPr id="157" name="Shape 15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Survol du site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rPr lang="fr"/>
              <a:t>Survol des fiches théoriques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Fiches théoriques</a:t>
            </a:r>
            <a:endParaRPr/>
          </a:p>
        </p:txBody>
      </p:sp>
      <p:sp>
        <p:nvSpPr>
          <p:cNvPr id="163" name="Shape 163"/>
          <p:cNvSpPr txBox="1"/>
          <p:nvPr>
            <p:ph idx="1" type="body"/>
          </p:nvPr>
        </p:nvSpPr>
        <p:spPr>
          <a:xfrm>
            <a:off x="311700" y="1228675"/>
            <a:ext cx="3999900" cy="365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Étape 1: Modélisation</a:t>
            </a:r>
            <a:endParaRPr b="1"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fr"/>
              <a:t>Une situation est proposée.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fr"/>
              <a:t>Les étapes de la démarche sont détaillées à gauche.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000FF"/>
                </a:solidFill>
              </a:rPr>
              <a:t>À droite, un encadré propose </a:t>
            </a:r>
            <a:r>
              <a:rPr b="1" lang="fr">
                <a:solidFill>
                  <a:srgbClr val="0000FF"/>
                </a:solidFill>
              </a:rPr>
              <a:t>les étapes du raisonnement</a:t>
            </a:r>
            <a:r>
              <a:rPr lang="fr">
                <a:solidFill>
                  <a:srgbClr val="0000FF"/>
                </a:solidFill>
              </a:rPr>
              <a:t>. </a:t>
            </a:r>
            <a:endParaRPr>
              <a:solidFill>
                <a:srgbClr val="0000FF"/>
              </a:solidFill>
            </a:endParaRPr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000FF"/>
                </a:solidFill>
              </a:rPr>
              <a:t>Le JE est utilisé.</a:t>
            </a:r>
            <a:endParaRPr>
              <a:solidFill>
                <a:srgbClr val="0000FF"/>
              </a:solidFill>
            </a:endParaRPr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rPr lang="fr">
                <a:solidFill>
                  <a:srgbClr val="0000FF"/>
                </a:solidFill>
              </a:rPr>
              <a:t>	Je me demande, Je repère, Je me questionne, ...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64" name="Shape 164"/>
          <p:cNvSpPr txBox="1"/>
          <p:nvPr>
            <p:ph idx="2" type="body"/>
          </p:nvPr>
        </p:nvSpPr>
        <p:spPr>
          <a:xfrm>
            <a:off x="4832400" y="3256575"/>
            <a:ext cx="3999900" cy="154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Étape 3 : Pratique autonome</a:t>
            </a:r>
            <a:endParaRPr b="1"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fr"/>
              <a:t>Des situations semblables sont proposées.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rPr lang="fr"/>
              <a:t>Sans encadré.</a:t>
            </a:r>
            <a:endParaRPr/>
          </a:p>
        </p:txBody>
      </p:sp>
      <p:sp>
        <p:nvSpPr>
          <p:cNvPr id="165" name="Shape 165"/>
          <p:cNvSpPr txBox="1"/>
          <p:nvPr>
            <p:ph idx="1" type="body"/>
          </p:nvPr>
        </p:nvSpPr>
        <p:spPr>
          <a:xfrm>
            <a:off x="4832400" y="1228675"/>
            <a:ext cx="3999900" cy="175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b="1" lang="fr"/>
              <a:t>Étape 2: Pratique dirigée</a:t>
            </a:r>
            <a:endParaRPr b="1"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fr"/>
              <a:t>Des situations semblables sont proposées.</a:t>
            </a:r>
            <a:endParaRPr/>
          </a:p>
          <a:p>
            <a:pPr indent="0" lvl="0" marL="0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fr"/>
              <a:t>L’encadré est toujours présent, mais incomplet ou adapté.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Vos commentaires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kahoot</a:t>
            </a:r>
            <a:endParaRPr/>
          </a:p>
        </p:txBody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 u="sng">
                <a:solidFill>
                  <a:schemeClr val="hlink"/>
                </a:solidFill>
                <a:hlinkClick r:id="rId3"/>
              </a:rPr>
              <a:t>kahoot.it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rPr lang="fr"/>
              <a:t>code :</a:t>
            </a:r>
            <a:endParaRPr/>
          </a:p>
        </p:txBody>
      </p:sp>
      <p:sp>
        <p:nvSpPr>
          <p:cNvPr id="64" name="Shape 64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Création et échange d’Activités</a:t>
            </a:r>
            <a:endParaRPr/>
          </a:p>
        </p:txBody>
      </p:sp>
      <p:sp>
        <p:nvSpPr>
          <p:cNvPr id="176" name="Shape 176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Shape 17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/>
              <a:t>Créer</a:t>
            </a:r>
            <a:endParaRPr sz="3000"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rPr lang="fr" sz="3000"/>
              <a:t>Échanger</a:t>
            </a:r>
            <a:endParaRPr sz="3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/>
          <p:nvPr>
            <p:ph type="title"/>
          </p:nvPr>
        </p:nvSpPr>
        <p:spPr>
          <a:xfrm>
            <a:off x="490250" y="526350"/>
            <a:ext cx="7948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Je vous propose de poursuivre l’atelier en travaillant des fiches théoriques selon ces 3 étapes.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Suggestions</a:t>
            </a:r>
            <a:endParaRPr/>
          </a:p>
        </p:txBody>
      </p:sp>
      <p:sp>
        <p:nvSpPr>
          <p:cNvPr id="188" name="Shape 188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 u="sng">
                <a:solidFill>
                  <a:schemeClr val="hlink"/>
                </a:solidFill>
                <a:hlinkClick r:id="rId3"/>
              </a:rPr>
              <a:t>4151 - Déterminer la règle d’une fonction du second degré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fr" u="sng">
                <a:solidFill>
                  <a:schemeClr val="hlink"/>
                </a:solidFill>
                <a:hlinkClick r:id="rId4"/>
              </a:rPr>
              <a:t>4151 - Reconnaître une </a:t>
            </a:r>
            <a:r>
              <a:rPr lang="fr" u="sng">
                <a:solidFill>
                  <a:schemeClr val="hlink"/>
                </a:solidFill>
                <a:hlinkClick r:id="rId5"/>
              </a:rPr>
              <a:t>fonction du </a:t>
            </a:r>
            <a:r>
              <a:rPr lang="fr" u="sng">
                <a:solidFill>
                  <a:schemeClr val="hlink"/>
                </a:solidFill>
                <a:hlinkClick r:id="rId6"/>
              </a:rPr>
              <a:t>second degré à partir d’une description verbale.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lang="fr" u="sng">
                <a:solidFill>
                  <a:schemeClr val="hlink"/>
                </a:solidFill>
                <a:hlinkClick r:id="rId7"/>
              </a:rPr>
              <a:t>4151 - Reconnaître une </a:t>
            </a:r>
            <a:r>
              <a:rPr lang="fr" u="sng">
                <a:solidFill>
                  <a:schemeClr val="hlink"/>
                </a:solidFill>
                <a:hlinkClick r:id="rId8"/>
              </a:rPr>
              <a:t>fonction du </a:t>
            </a:r>
            <a:r>
              <a:rPr lang="fr" u="sng">
                <a:solidFill>
                  <a:schemeClr val="hlink"/>
                </a:solidFill>
                <a:hlinkClick r:id="rId9"/>
              </a:rPr>
              <a:t>second degré à partir d’une table de valeurs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rPr lang="fr"/>
              <a:t>Autre</a:t>
            </a:r>
            <a:endParaRPr/>
          </a:p>
        </p:txBody>
      </p:sp>
      <p:sp>
        <p:nvSpPr>
          <p:cNvPr id="189" name="Shape 189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Retour et Commentaires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0" name="Shape 2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3050" y="1249725"/>
            <a:ext cx="2117900" cy="210467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Shape 201"/>
          <p:cNvSpPr txBox="1"/>
          <p:nvPr/>
        </p:nvSpPr>
        <p:spPr>
          <a:xfrm>
            <a:off x="2994575" y="2143500"/>
            <a:ext cx="39498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http://bit.ly/jpm2018</a:t>
            </a:r>
            <a:endParaRPr sz="3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Au programme aujourd’hui</a:t>
            </a:r>
            <a:endParaRPr/>
          </a:p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311700" y="1228675"/>
            <a:ext cx="84693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fr" sz="2400"/>
              <a:t>L’enseignement explicite (un bref rappel)</a:t>
            </a:r>
            <a:endParaRPr sz="2400"/>
          </a:p>
          <a:p>
            <a: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fr" sz="2400"/>
              <a:t>Le site et son concept</a:t>
            </a:r>
            <a:endParaRPr sz="2400"/>
          </a:p>
          <a:p>
            <a: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fr" sz="2400"/>
              <a:t>Les activités proposées </a:t>
            </a:r>
            <a:endParaRPr sz="2400"/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fr" sz="2400"/>
              <a:t>Création et échange d’activités</a:t>
            </a:r>
            <a:endParaRPr sz="2400"/>
          </a:p>
          <a:p>
            <a: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fr" sz="2400"/>
              <a:t>Retour et période de questions</a:t>
            </a:r>
            <a:endParaRPr sz="2400"/>
          </a:p>
          <a:p>
            <a:pPr indent="0" lvl="0" marL="0" rtl="0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fr" sz="3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https://goo.gl/Z3Bi4p</a:t>
            </a:r>
            <a:endParaRPr sz="3000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4"/>
            </a:endParaRPr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111025" y="134425"/>
            <a:ext cx="2698500" cy="345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Qu’est-ce que </a:t>
            </a:r>
            <a:r>
              <a:rPr lang="fr" sz="3600"/>
              <a:t>l’enseignement explicite</a:t>
            </a:r>
            <a:r>
              <a:rPr lang="fr"/>
              <a:t> ?</a:t>
            </a:r>
            <a:endParaRPr/>
          </a:p>
        </p:txBody>
      </p:sp>
      <p:pic>
        <p:nvPicPr>
          <p:cNvPr id="76" name="Shape 76"/>
          <p:cNvPicPr preferRelativeResize="0"/>
          <p:nvPr/>
        </p:nvPicPr>
        <p:blipFill rotWithShape="1">
          <a:blip r:embed="rId3">
            <a:alphaModFix/>
          </a:blip>
          <a:srcRect b="4802" l="14492" r="19268" t="13095"/>
          <a:stretch/>
        </p:blipFill>
        <p:spPr>
          <a:xfrm>
            <a:off x="2504575" y="0"/>
            <a:ext cx="663942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Exemple d’une vidéo inspirante</a:t>
            </a:r>
            <a:endParaRPr/>
          </a:p>
        </p:txBody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 u="sng">
                <a:solidFill>
                  <a:schemeClr val="hlink"/>
                </a:solidFill>
                <a:hlinkClick r:id="rId3"/>
              </a:rPr>
              <a:t>https://vimeo.com/163582751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0"/>
              </a:spcAft>
              <a:buNone/>
            </a:pPr>
            <a:r>
              <a:rPr b="1" lang="fr" sz="115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Marie-France Beaumont</a:t>
            </a:r>
            <a:r>
              <a:rPr b="1" lang="fr" sz="115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" sz="115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Le signe d'une fonction, Vimeo. </a:t>
            </a:r>
            <a:endParaRPr/>
          </a:p>
          <a:p>
            <a:pPr indent="0" lvl="0" marL="0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Shape 83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rPr lang="fr"/>
              <a:t>Questions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réflexion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fr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Cahiers d’apprentissage</a:t>
            </a:r>
            <a:endParaRPr b="0"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0" lang="fr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Questionnement </a:t>
            </a:r>
            <a:endParaRPr b="0"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0" lang="fr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Relever</a:t>
            </a:r>
            <a:endParaRPr b="0"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0" lang="fr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Forces</a:t>
            </a:r>
            <a:endParaRPr b="0" sz="1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b="0" lang="fr"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Faiblesses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Shape 93"/>
          <p:cNvPicPr preferRelativeResize="0"/>
          <p:nvPr/>
        </p:nvPicPr>
        <p:blipFill rotWithShape="1">
          <a:blip r:embed="rId3">
            <a:alphaModFix/>
          </a:blip>
          <a:srcRect b="0" l="15051" r="18405" t="0"/>
          <a:stretch/>
        </p:blipFill>
        <p:spPr>
          <a:xfrm>
            <a:off x="4289876" y="0"/>
            <a:ext cx="4854123" cy="4103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Shape 94"/>
          <p:cNvPicPr preferRelativeResize="0"/>
          <p:nvPr/>
        </p:nvPicPr>
        <p:blipFill rotWithShape="1">
          <a:blip r:embed="rId4">
            <a:alphaModFix/>
          </a:blip>
          <a:srcRect b="0" l="9012" r="9274" t="0"/>
          <a:stretch/>
        </p:blipFill>
        <p:spPr>
          <a:xfrm>
            <a:off x="0" y="0"/>
            <a:ext cx="4509926" cy="3104424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Shape 95"/>
          <p:cNvSpPr txBox="1"/>
          <p:nvPr/>
        </p:nvSpPr>
        <p:spPr>
          <a:xfrm>
            <a:off x="6331375" y="4353475"/>
            <a:ext cx="2482800" cy="6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Paramètres</a:t>
            </a:r>
            <a:r>
              <a:rPr lang="fr"/>
              <a:t>, MAT-1101-3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/>
        </p:nvSpPr>
        <p:spPr>
          <a:xfrm>
            <a:off x="311700" y="3963300"/>
            <a:ext cx="2482800" cy="6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Résolution, MAT-3051-2</a:t>
            </a:r>
            <a:endParaRPr/>
          </a:p>
        </p:txBody>
      </p:sp>
      <p:sp>
        <p:nvSpPr>
          <p:cNvPr id="101" name="Shape 10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Variables dépendantes et indépendantes</a:t>
            </a:r>
            <a:endParaRPr/>
          </a:p>
        </p:txBody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rPr lang="fr"/>
              <a:t>Exemple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/>
        </p:nvSpPr>
        <p:spPr>
          <a:xfrm>
            <a:off x="6967400" y="4704100"/>
            <a:ext cx="2108100" cy="6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Intervalle</a:t>
            </a:r>
            <a:r>
              <a:rPr lang="fr"/>
              <a:t>, MAT-3051-2</a:t>
            </a:r>
            <a:endParaRPr/>
          </a:p>
        </p:txBody>
      </p:sp>
      <p:sp>
        <p:nvSpPr>
          <p:cNvPr id="108" name="Shape 108"/>
          <p:cNvSpPr txBox="1"/>
          <p:nvPr/>
        </p:nvSpPr>
        <p:spPr>
          <a:xfrm>
            <a:off x="1309050" y="150600"/>
            <a:ext cx="1065900" cy="12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Exemple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