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256" r:id="rId5"/>
    <p:sldId id="257" r:id="rId6"/>
    <p:sldId id="261" r:id="rId7"/>
    <p:sldId id="262" r:id="rId8"/>
    <p:sldId id="277" r:id="rId9"/>
    <p:sldId id="259" r:id="rId10"/>
    <p:sldId id="266" r:id="rId11"/>
    <p:sldId id="280" r:id="rId12"/>
    <p:sldId id="279" r:id="rId13"/>
    <p:sldId id="268" r:id="rId14"/>
    <p:sldId id="267" r:id="rId15"/>
    <p:sldId id="271" r:id="rId16"/>
    <p:sldId id="281" r:id="rId17"/>
    <p:sldId id="269" r:id="rId18"/>
    <p:sldId id="270" r:id="rId19"/>
    <p:sldId id="272" r:id="rId20"/>
    <p:sldId id="263" r:id="rId21"/>
    <p:sldId id="275" r:id="rId22"/>
    <p:sldId id="273" r:id="rId23"/>
    <p:sldId id="282" r:id="rId24"/>
    <p:sldId id="283" r:id="rId25"/>
    <p:sldId id="284" r:id="rId26"/>
    <p:sldId id="264" r:id="rId27"/>
    <p:sldId id="276" r:id="rId28"/>
    <p:sldId id="265" r:id="rId29"/>
    <p:sldId id="286" r:id="rId30"/>
  </p:sldIdLst>
  <p:sldSz cx="12192000" cy="6858000"/>
  <p:notesSz cx="7010400" cy="92964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4CEB"/>
    <a:srgbClr val="334CB5"/>
    <a:srgbClr val="1E66DC"/>
    <a:srgbClr val="327AEE"/>
    <a:srgbClr val="2A6E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23A20A-5AD4-41D5-AD0F-D6AB0CFB6628}" v="1" dt="2019-04-09T15:56:59.3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gitte Labelle" userId="3e14470a-2b65-42ee-8205-7da6469b4cfb" providerId="ADAL" clId="{6E23A20A-5AD4-41D5-AD0F-D6AB0CFB6628}"/>
    <pc:docChg chg="modSld">
      <pc:chgData name="Brigitte Labelle" userId="3e14470a-2b65-42ee-8205-7da6469b4cfb" providerId="ADAL" clId="{6E23A20A-5AD4-41D5-AD0F-D6AB0CFB6628}" dt="2019-04-09T15:56:59.320" v="0" actId="20577"/>
      <pc:docMkLst>
        <pc:docMk/>
      </pc:docMkLst>
      <pc:sldChg chg="modSp">
        <pc:chgData name="Brigitte Labelle" userId="3e14470a-2b65-42ee-8205-7da6469b4cfb" providerId="ADAL" clId="{6E23A20A-5AD4-41D5-AD0F-D6AB0CFB6628}" dt="2019-04-09T15:56:59.320" v="0" actId="20577"/>
        <pc:sldMkLst>
          <pc:docMk/>
          <pc:sldMk cId="3784089036" sldId="256"/>
        </pc:sldMkLst>
        <pc:spChg chg="mod">
          <ac:chgData name="Brigitte Labelle" userId="3e14470a-2b65-42ee-8205-7da6469b4cfb" providerId="ADAL" clId="{6E23A20A-5AD4-41D5-AD0F-D6AB0CFB6628}" dt="2019-04-09T15:56:59.320" v="0" actId="20577"/>
          <ac:spMkLst>
            <pc:docMk/>
            <pc:sldMk cId="3784089036" sldId="256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ED1FBC3-99F7-4AEA-B788-599650C29D8D}" type="datetimeFigureOut">
              <a:rPr lang="fr-CA" smtClean="0"/>
              <a:t>2019-05-02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AF26671-C14B-497D-A35A-FCE21EC7A498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907520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7CE9CA6-E1A1-4B45-9893-A86181EFB632}" type="datetimeFigureOut">
              <a:rPr lang="fr-CA" smtClean="0"/>
              <a:t>2019-05-02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68E3A77-3997-4B42-AF0B-10DFE2348B7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68726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Inviter</a:t>
            </a:r>
            <a:r>
              <a:rPr lang="fr-CA" baseline="0" dirty="0" smtClean="0"/>
              <a:t> les participants à résoudre pour les terrains de baseball seulement.</a:t>
            </a: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E3A77-3997-4B42-AF0B-10DFE2348B7C}" type="slidenum">
              <a:rPr lang="fr-CA" smtClean="0"/>
              <a:t>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65684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Reformuler « ça »</a:t>
            </a: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E3A77-3997-4B42-AF0B-10DFE2348B7C}" type="slidenum">
              <a:rPr lang="fr-CA" smtClean="0"/>
              <a:t>14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76377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Première partie</a:t>
            </a:r>
            <a:r>
              <a:rPr lang="fr-CA" baseline="0" dirty="0" smtClean="0"/>
              <a:t> du vidéo: jusqu’à </a:t>
            </a:r>
            <a:r>
              <a:rPr lang="fr-CA" baseline="0" dirty="0" smtClean="0"/>
              <a:t>3:58</a:t>
            </a:r>
            <a:endParaRPr lang="fr-CA" baseline="0" dirty="0" smtClean="0"/>
          </a:p>
          <a:p>
            <a:r>
              <a:rPr lang="fr-CA" baseline="0" dirty="0" smtClean="0"/>
              <a:t>Résumé: 11:38</a:t>
            </a: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E3A77-3997-4B42-AF0B-10DFE2348B7C}" type="slidenum">
              <a:rPr lang="fr-CA" smtClean="0"/>
              <a:t>18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82062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E3A77-3997-4B42-AF0B-10DFE2348B7C}" type="slidenum">
              <a:rPr lang="fr-CA" smtClean="0"/>
              <a:t>19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20102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Autres modèles</a:t>
            </a:r>
            <a:r>
              <a:rPr lang="fr-CA" baseline="0" dirty="0" smtClean="0"/>
              <a:t> envisagés:</a:t>
            </a:r>
          </a:p>
          <a:p>
            <a:pPr marL="174708" indent="-174708">
              <a:buFontTx/>
              <a:buChar char="-"/>
            </a:pPr>
            <a:r>
              <a:rPr lang="fr-CA" baseline="0" dirty="0" smtClean="0"/>
              <a:t>Faire de la résolution un peu toute la semaine, avoir quelques équipes à chaque jour</a:t>
            </a:r>
          </a:p>
          <a:p>
            <a:pPr marL="174708" indent="-174708">
              <a:buFontTx/>
              <a:buChar char="-"/>
            </a:pPr>
            <a:r>
              <a:rPr lang="fr-CA" baseline="0" dirty="0" smtClean="0"/>
              <a:t>Faire de l’enseignement de stratégie avant la résolution de problème</a:t>
            </a: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E3A77-3997-4B42-AF0B-10DFE2348B7C}" type="slidenum">
              <a:rPr lang="fr-CA" smtClean="0"/>
              <a:t>22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19499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de-D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02.05.2019</a:t>
            </a:fld>
            <a:endParaRPr lang="de-D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0491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02.05.2019</a:t>
            </a:fld>
            <a:endParaRPr lang="de-D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2787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02.05.2019</a:t>
            </a:fld>
            <a:endParaRPr lang="de-D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2177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02.05.2019</a:t>
            </a:fld>
            <a:endParaRPr lang="de-D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1795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02.05.2019</a:t>
            </a:fld>
            <a:endParaRPr lang="de-D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6923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02.05.2019</a:t>
            </a:fld>
            <a:endParaRPr lang="de-D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7632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02.05.2019</a:t>
            </a:fld>
            <a:endParaRPr lang="de-D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1866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02.05.2019</a:t>
            </a:fld>
            <a:endParaRPr lang="de-D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5854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02.05.2019</a:t>
            </a:fld>
            <a:endParaRPr lang="de-D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020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02.05.2019</a:t>
            </a:fld>
            <a:endParaRPr lang="de-D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6407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02.05.2019</a:t>
            </a:fld>
            <a:endParaRPr lang="de-D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0903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68000">
              <a:schemeClr val="accent1">
                <a:lumMod val="45000"/>
                <a:lumOff val="55000"/>
              </a:schemeClr>
            </a:gs>
            <a:gs pos="84000">
              <a:schemeClr val="accent1">
                <a:lumMod val="45000"/>
                <a:lumOff val="55000"/>
              </a:schemeClr>
            </a:gs>
            <a:gs pos="100000">
              <a:srgbClr val="334CEB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de-D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D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941B0-F4D5-4460-BCAD-F7E2B41A8257}" type="datetimeFigureOut">
              <a:rPr lang="de-DE" smtClean="0"/>
              <a:t>02.05.2019</a:t>
            </a:fld>
            <a:endParaRPr lang="de-D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1127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stroislacs.sharepoint.com/sites/MathmatiqueFBC/Documents%20partages/General/Projet%20mont&#233;r&#233;gien%202019/T&#226;ches%20complexes/D&#233;taill&#233;es/MAT-4153/MAT-4153%20-%20L'ADAC%20ne%20r&#233;pond%20plus/L'ADAC%20ne%20r&#233;pond%20plus%20solu%204153Final.docx" TargetMode="External"/><Relationship Id="rId2" Type="http://schemas.openxmlformats.org/officeDocument/2006/relationships/hyperlink" Target="https://cstroislacs.sharepoint.com/sites/MathmatiqueFBC/Documents%20partages/General/Projet%20mont&#233;r&#233;gien%202019/T&#226;ches%20complexes/D&#233;taill&#233;es/MAT-4153/MAT-4153%20-%20L'ADAC%20ne%20r&#233;pond%20plus/MAT%204153%20-%20L'ADAC%20ne%20r&#233;pond%20plus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stroislacs.sharepoint.com/sites/MathmatiqueFBC/Documents%20partages/General/Projet%20mont&#233;r&#233;gien%202019/T&#226;ches%20complexes/D&#233;taill&#233;es/MAT-4153/MAT-4153%20-%20L'ADAC%20ne%20r&#233;pond%20plus/L&#8217;ADAQ%20ne%20r&#233;pond%20plus%20-%20solu4151.docx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cstroislacs.sharepoint.com/sites/MathmatiqueFBC/Documents%20partages/General/Projet%20mont&#233;r&#233;gien%202019/fichiers%20vid&#233;o%20exp&#233;rimentation%20en%20classe/O&#249;%20est%20l'arbre/Modelage.MOV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cstroislacs.sharepoint.com/sites/MathmatiqueFBC/Documents%20partages/General/Projet%20mont&#233;r&#233;gien%202019/T&#226;ches%20complexes/Retour%20r&#233;flexif/RETOUR%20R&#201;FLEXIF.docx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cstroislacs.sharepoint.com/:w:/s/MathmatiqueFBC/EaNy8qSvzEFGgyuBEzbt_UgBnlP_-r3QMuoIQ0wSQ7IMuA?e=b8Sb3g" TargetMode="External"/><Relationship Id="rId2" Type="http://schemas.openxmlformats.org/officeDocument/2006/relationships/hyperlink" Target="https://cstroislacs.sharepoint.com/sites/MathmatiqueFBC/Documents%20partages/General/Projet%20mont&#233;r&#233;gien%202019/T&#226;ches%20complexes/D&#233;taill&#233;es/MAT-4153/MAT-4153%20-%20O&#249;%20est%20l'arbre/Analyse%20-%20MAT%204153%20-%20O&#249;%20est%20l'arbre.docx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stroislacs.sharepoint.com/sites/MathmatiqueFBC/Documents%20partages/General/Projet%20mont&#233;r&#233;gien%202019/T&#226;ches%20complexes/D&#233;taill&#233;es/MAT-3051/MAT-3051%20-%20Construction%20de%20terrains%20sportifs/MAT%203051%20-%20Construction%20de%20terrains%20sportifs.doc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Enseigner</a:t>
            </a:r>
            <a:r>
              <a:rPr lang="de-DE" dirty="0"/>
              <a:t> la </a:t>
            </a:r>
            <a:r>
              <a:rPr lang="de-DE" dirty="0" err="1"/>
              <a:t>résolution</a:t>
            </a:r>
            <a:r>
              <a:rPr lang="de-DE" dirty="0"/>
              <a:t> de </a:t>
            </a:r>
            <a:r>
              <a:rPr lang="de-DE"/>
              <a:t>problème, </a:t>
            </a:r>
            <a:r>
              <a:rPr lang="de-DE" dirty="0" err="1"/>
              <a:t>c‘est</a:t>
            </a:r>
            <a:r>
              <a:rPr lang="de-DE" dirty="0"/>
              <a:t> </a:t>
            </a:r>
            <a:r>
              <a:rPr lang="de-DE" dirty="0" err="1"/>
              <a:t>possible</a:t>
            </a:r>
            <a:r>
              <a:rPr lang="de-DE" dirty="0"/>
              <a:t> en FGA!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François Prévost-Lagacé, </a:t>
            </a:r>
            <a:r>
              <a:rPr lang="de-DE" dirty="0" err="1" smtClean="0"/>
              <a:t>enseignant</a:t>
            </a:r>
            <a:r>
              <a:rPr lang="de-DE" dirty="0" smtClean="0"/>
              <a:t> (francois.lagace@cstrois-lacs.qc.ca)</a:t>
            </a:r>
            <a:endParaRPr lang="de-DE" dirty="0"/>
          </a:p>
          <a:p>
            <a:r>
              <a:rPr lang="de-DE" dirty="0"/>
              <a:t>Brigitte </a:t>
            </a:r>
            <a:r>
              <a:rPr lang="de-DE" dirty="0" err="1"/>
              <a:t>Labelle</a:t>
            </a:r>
            <a:r>
              <a:rPr lang="de-DE" dirty="0"/>
              <a:t>, </a:t>
            </a:r>
            <a:r>
              <a:rPr lang="de-DE" dirty="0" err="1"/>
              <a:t>conseillère</a:t>
            </a:r>
            <a:r>
              <a:rPr lang="de-DE" dirty="0"/>
              <a:t> </a:t>
            </a:r>
            <a:r>
              <a:rPr lang="de-DE" dirty="0" err="1" smtClean="0"/>
              <a:t>pédagogique</a:t>
            </a:r>
            <a:r>
              <a:rPr lang="de-DE" dirty="0"/>
              <a:t> </a:t>
            </a:r>
            <a:r>
              <a:rPr lang="de-DE" dirty="0" smtClean="0"/>
              <a:t>(blabelle@cstrois-lacs.qc.ca)</a:t>
            </a:r>
            <a:endParaRPr lang="de-DE" dirty="0"/>
          </a:p>
          <a:p>
            <a:r>
              <a:rPr lang="de-DE" dirty="0" err="1"/>
              <a:t>Commission</a:t>
            </a:r>
            <a:r>
              <a:rPr lang="de-DE" dirty="0"/>
              <a:t> </a:t>
            </a:r>
            <a:r>
              <a:rPr lang="de-DE" dirty="0" err="1"/>
              <a:t>scolaire</a:t>
            </a:r>
            <a:r>
              <a:rPr lang="de-DE" dirty="0"/>
              <a:t> des </a:t>
            </a:r>
            <a:r>
              <a:rPr lang="de-DE" dirty="0" err="1"/>
              <a:t>Trois-Lacs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408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Pour favoriser la réflexion…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Préférer les questions aux explications</a:t>
            </a:r>
          </a:p>
          <a:p>
            <a:endParaRPr lang="fr-CA" dirty="0" smtClean="0"/>
          </a:p>
          <a:p>
            <a:r>
              <a:rPr lang="fr-CA" dirty="0"/>
              <a:t>Donner du temps aux élèves pour réfléchir</a:t>
            </a:r>
          </a:p>
          <a:p>
            <a:pPr lvl="1"/>
            <a:r>
              <a:rPr lang="fr-CA" dirty="0"/>
              <a:t>Se sauver</a:t>
            </a:r>
          </a:p>
          <a:p>
            <a:pPr lvl="1"/>
            <a:r>
              <a:rPr lang="fr-CA" dirty="0"/>
              <a:t>Je vous laisse y réfléchir, je reviens dans…</a:t>
            </a:r>
          </a:p>
          <a:p>
            <a:pPr lvl="1"/>
            <a:r>
              <a:rPr lang="fr-CA" dirty="0"/>
              <a:t>Les observer; les gens qui réfléchissent ont tendance à regarder en haut à gauche</a:t>
            </a:r>
          </a:p>
          <a:p>
            <a:endParaRPr lang="fr-CA" dirty="0" smtClean="0"/>
          </a:p>
          <a:p>
            <a:r>
              <a:rPr lang="fr-CA" dirty="0" smtClean="0"/>
              <a:t>Laisser les élèves parler</a:t>
            </a:r>
          </a:p>
          <a:p>
            <a:endParaRPr lang="fr-CA" dirty="0" smtClean="0"/>
          </a:p>
        </p:txBody>
      </p:sp>
    </p:spTree>
    <p:extLst>
      <p:ext uri="{BB962C8B-B14F-4D97-AF65-F5344CB8AC3E}">
        <p14:creationId xmlns:p14="http://schemas.microsoft.com/office/powerpoint/2010/main" val="119722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Faire preuve d’ouverture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>
                <a:hlinkClick r:id="rId2"/>
              </a:rPr>
              <a:t>L’ADAC ne répond plus</a:t>
            </a:r>
            <a:endParaRPr lang="fr-CA" dirty="0" smtClean="0"/>
          </a:p>
          <a:p>
            <a:endParaRPr lang="fr-CA" dirty="0" smtClean="0"/>
          </a:p>
          <a:p>
            <a:r>
              <a:rPr lang="fr-CA" dirty="0" smtClean="0">
                <a:hlinkClick r:id="rId3"/>
              </a:rPr>
              <a:t>Solution attendue</a:t>
            </a:r>
            <a:endParaRPr lang="fr-CA" dirty="0" smtClean="0"/>
          </a:p>
          <a:p>
            <a:endParaRPr lang="fr-CA" dirty="0" smtClean="0"/>
          </a:p>
          <a:p>
            <a:r>
              <a:rPr lang="fr-CA" dirty="0" smtClean="0">
                <a:hlinkClick r:id="rId4"/>
              </a:rPr>
              <a:t>Solution reçue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86024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Le questionnement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Le questionnement doit amener l’élève à réfléchir et à avancer dans les 4 phases de résolution d’un problème:</a:t>
            </a:r>
          </a:p>
          <a:p>
            <a:pPr lvl="1"/>
            <a:r>
              <a:rPr lang="fr-CA" dirty="0"/>
              <a:t>La représentation</a:t>
            </a:r>
          </a:p>
          <a:p>
            <a:pPr lvl="1"/>
            <a:r>
              <a:rPr lang="fr-CA" dirty="0"/>
              <a:t>La planification</a:t>
            </a:r>
          </a:p>
          <a:p>
            <a:pPr lvl="1"/>
            <a:r>
              <a:rPr lang="fr-CA" dirty="0"/>
              <a:t>L’activation</a:t>
            </a:r>
          </a:p>
          <a:p>
            <a:pPr lvl="1"/>
            <a:r>
              <a:rPr lang="fr-CA" dirty="0"/>
              <a:t>La réflexion</a:t>
            </a:r>
          </a:p>
          <a:p>
            <a:r>
              <a:rPr lang="fr-CA" dirty="0" smtClean="0"/>
              <a:t>On doit amener l’élève à réaliser qu’il doit lui-même se poser toutes les questions qu’on lui pose durant l’activité</a:t>
            </a:r>
          </a:p>
          <a:p>
            <a:endParaRPr lang="fr-CA" dirty="0" smtClean="0"/>
          </a:p>
        </p:txBody>
      </p:sp>
    </p:spTree>
    <p:extLst>
      <p:ext uri="{BB962C8B-B14F-4D97-AF65-F5344CB8AC3E}">
        <p14:creationId xmlns:p14="http://schemas.microsoft.com/office/powerpoint/2010/main" val="114131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Quelques exemples de questions à poser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Au </a:t>
            </a:r>
            <a:r>
              <a:rPr lang="fr-CA" dirty="0"/>
              <a:t>début:</a:t>
            </a:r>
          </a:p>
          <a:p>
            <a:pPr lvl="1"/>
            <a:r>
              <a:rPr lang="fr-CA" dirty="0"/>
              <a:t>Que comprenez-vous de la situation</a:t>
            </a:r>
            <a:r>
              <a:rPr lang="fr-CA" dirty="0" smtClean="0"/>
              <a:t>?</a:t>
            </a:r>
          </a:p>
          <a:p>
            <a:pPr lvl="1"/>
            <a:r>
              <a:rPr lang="fr-CA" dirty="0" smtClean="0"/>
              <a:t>Avez-vous une image mentale de ce dont il est question?</a:t>
            </a:r>
            <a:endParaRPr lang="fr-CA" dirty="0"/>
          </a:p>
          <a:p>
            <a:pPr lvl="1"/>
            <a:r>
              <a:rPr lang="fr-CA" dirty="0"/>
              <a:t>Qu’est-ce que vous cherchez?</a:t>
            </a:r>
          </a:p>
          <a:p>
            <a:pPr lvl="1"/>
            <a:r>
              <a:rPr lang="fr-CA" dirty="0"/>
              <a:t>Pouvez-vous faire un dessin ou un schéma?</a:t>
            </a:r>
          </a:p>
          <a:p>
            <a:pPr lvl="1"/>
            <a:r>
              <a:rPr lang="fr-CA" dirty="0"/>
              <a:t>Comment allez-vous trouver ce que vous cherchez?</a:t>
            </a:r>
          </a:p>
          <a:p>
            <a:pPr lvl="1"/>
            <a:r>
              <a:rPr lang="fr-CA" dirty="0"/>
              <a:t>Quels savoirs vous seront utiles?</a:t>
            </a:r>
          </a:p>
          <a:p>
            <a:endParaRPr lang="fr-CA" dirty="0" smtClean="0"/>
          </a:p>
        </p:txBody>
      </p:sp>
    </p:spTree>
    <p:extLst>
      <p:ext uri="{BB962C8B-B14F-4D97-AF65-F5344CB8AC3E}">
        <p14:creationId xmlns:p14="http://schemas.microsoft.com/office/powerpoint/2010/main" val="226142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Quelques exemples de questions à poser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Pendant la résolution:</a:t>
            </a:r>
          </a:p>
          <a:p>
            <a:pPr lvl="1"/>
            <a:r>
              <a:rPr lang="fr-CA" dirty="0" smtClean="0"/>
              <a:t>Comment est-ce qu’on applique </a:t>
            </a:r>
            <a:r>
              <a:rPr lang="fr-CA" dirty="0"/>
              <a:t>ce concept</a:t>
            </a:r>
            <a:r>
              <a:rPr lang="fr-CA" dirty="0" smtClean="0"/>
              <a:t>?</a:t>
            </a:r>
          </a:p>
          <a:p>
            <a:pPr lvl="1"/>
            <a:r>
              <a:rPr lang="fr-CA" dirty="0" smtClean="0"/>
              <a:t>Comment fait-on pour…?</a:t>
            </a:r>
          </a:p>
          <a:p>
            <a:pPr lvl="1"/>
            <a:r>
              <a:rPr lang="fr-CA" dirty="0" smtClean="0"/>
              <a:t>Quelle est </a:t>
            </a:r>
            <a:r>
              <a:rPr lang="fr-CA" dirty="0" smtClean="0"/>
              <a:t>ce(</a:t>
            </a:r>
            <a:r>
              <a:rPr lang="fr-CA" dirty="0" err="1" smtClean="0"/>
              <a:t>t-te</a:t>
            </a:r>
            <a:r>
              <a:rPr lang="fr-CA" dirty="0" smtClean="0"/>
              <a:t>) (forme, objet, calcul, etc.)?</a:t>
            </a:r>
            <a:endParaRPr lang="fr-CA" dirty="0"/>
          </a:p>
          <a:p>
            <a:pPr lvl="1"/>
            <a:r>
              <a:rPr lang="fr-CA" dirty="0"/>
              <a:t>Pourquoi?</a:t>
            </a:r>
          </a:p>
          <a:p>
            <a:pPr lvl="1"/>
            <a:r>
              <a:rPr lang="fr-CA" dirty="0"/>
              <a:t>Dans quel but faites-vous ceci?</a:t>
            </a:r>
          </a:p>
          <a:p>
            <a:pPr lvl="1"/>
            <a:r>
              <a:rPr lang="fr-CA" dirty="0"/>
              <a:t>Qu’allez-vous savoir quand vous aurez terminé ce calcul</a:t>
            </a:r>
            <a:r>
              <a:rPr lang="fr-CA" dirty="0" smtClean="0"/>
              <a:t>?</a:t>
            </a:r>
          </a:p>
          <a:p>
            <a:pPr lvl="1"/>
            <a:r>
              <a:rPr lang="fr-CA" dirty="0" smtClean="0"/>
              <a:t>Qu’allez-vous faire ensuite?</a:t>
            </a:r>
          </a:p>
          <a:p>
            <a:pPr lvl="1"/>
            <a:r>
              <a:rPr lang="fr-CA" dirty="0" smtClean="0"/>
              <a:t>Qu’est-ce qu’il vous manque pour faire cette étape là?</a:t>
            </a:r>
          </a:p>
          <a:p>
            <a:pPr lvl="1"/>
            <a:r>
              <a:rPr lang="fr-CA" dirty="0" smtClean="0"/>
              <a:t>Si vous connaissiez telle chose, pourriez-vous résoudre le problème?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3986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Quelques exemples de questions à poser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Après la résolution:</a:t>
            </a:r>
          </a:p>
          <a:p>
            <a:pPr lvl="1"/>
            <a:r>
              <a:rPr lang="fr-CA" dirty="0"/>
              <a:t>Comment avez-vous fait pour résoudre votre problème?</a:t>
            </a:r>
          </a:p>
          <a:p>
            <a:pPr lvl="1"/>
            <a:r>
              <a:rPr lang="fr-CA" dirty="0"/>
              <a:t>Quelles ont été les étapes de résolution?</a:t>
            </a:r>
          </a:p>
          <a:p>
            <a:pPr lvl="1"/>
            <a:r>
              <a:rPr lang="fr-CA" dirty="0"/>
              <a:t>Quelles stratégies avez-vous mis en œuvre pour réussir le problème?</a:t>
            </a:r>
          </a:p>
          <a:p>
            <a:pPr lvl="1"/>
            <a:r>
              <a:rPr lang="fr-CA" dirty="0"/>
              <a:t>Quand avez-vous appliqué ces stratégies?</a:t>
            </a:r>
          </a:p>
          <a:p>
            <a:pPr lvl="1"/>
            <a:r>
              <a:rPr lang="fr-CA" dirty="0"/>
              <a:t>Avez-vous déjà vu d’autres problèmes où vous les avez appliqués ou d’autres problèmes où vous auriez dû les appliquer?</a:t>
            </a:r>
          </a:p>
          <a:p>
            <a:pPr lvl="1"/>
            <a:r>
              <a:rPr lang="fr-CA" dirty="0"/>
              <a:t>Pensez-vous pouvoir appliquer cette démarche dans d’autres situations</a:t>
            </a:r>
            <a:r>
              <a:rPr lang="fr-CA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2648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Retour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Poser des questions pour amener les élèves à </a:t>
            </a:r>
            <a:r>
              <a:rPr lang="fr-CA" dirty="0" smtClean="0"/>
              <a:t>expliciter, à verbaliser:</a:t>
            </a:r>
            <a:endParaRPr lang="fr-CA" dirty="0"/>
          </a:p>
          <a:p>
            <a:pPr lvl="1"/>
            <a:r>
              <a:rPr lang="fr-CA" dirty="0"/>
              <a:t>Ce qu’ils cherchaient</a:t>
            </a:r>
          </a:p>
          <a:p>
            <a:pPr lvl="1"/>
            <a:r>
              <a:rPr lang="fr-CA" dirty="0"/>
              <a:t>Comment ils sont parvenus à trouver ce qu’ils cherchaient</a:t>
            </a:r>
          </a:p>
          <a:p>
            <a:pPr lvl="1"/>
            <a:r>
              <a:rPr lang="fr-CA" dirty="0"/>
              <a:t>Les stratégies qu’ils ont utilisées pour résoudre le problème</a:t>
            </a:r>
          </a:p>
          <a:p>
            <a:pPr lvl="1"/>
            <a:r>
              <a:rPr lang="fr-CA" dirty="0"/>
              <a:t>S’ils avaient déjà résolu d’autres problèmes de la même façon</a:t>
            </a:r>
          </a:p>
          <a:p>
            <a:pPr lvl="1"/>
            <a:r>
              <a:rPr lang="fr-CA" dirty="0"/>
              <a:t>Comment ils s’y prendront s’ils rencontrent un autre problème du même type</a:t>
            </a:r>
          </a:p>
          <a:p>
            <a:r>
              <a:rPr lang="fr-CA" dirty="0" smtClean="0"/>
              <a:t>Expliciter à l’élève:</a:t>
            </a:r>
          </a:p>
          <a:p>
            <a:pPr lvl="1"/>
            <a:r>
              <a:rPr lang="fr-CA" dirty="0" smtClean="0"/>
              <a:t>Les stratégies qu’ils devront réutiliser souvent</a:t>
            </a:r>
          </a:p>
          <a:p>
            <a:pPr lvl="1"/>
            <a:r>
              <a:rPr lang="fr-CA" dirty="0" smtClean="0"/>
              <a:t>Celles qui sont propres au problème qu’il vient de faire</a:t>
            </a:r>
          </a:p>
          <a:p>
            <a:pPr lvl="1"/>
            <a:r>
              <a:rPr lang="fr-CA" dirty="0" smtClean="0"/>
              <a:t>Les démarches qui se répèteront dans des problèmes futurs</a:t>
            </a:r>
          </a:p>
        </p:txBody>
      </p:sp>
    </p:spTree>
    <p:extLst>
      <p:ext uri="{BB962C8B-B14F-4D97-AF65-F5344CB8AC3E}">
        <p14:creationId xmlns:p14="http://schemas.microsoft.com/office/powerpoint/2010/main" val="276397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Enseignement explicite de stratégies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Présentation de la </a:t>
            </a:r>
            <a:r>
              <a:rPr lang="fr-CA" dirty="0" smtClean="0"/>
              <a:t>stratégie</a:t>
            </a:r>
          </a:p>
          <a:p>
            <a:r>
              <a:rPr lang="fr-CA" dirty="0" smtClean="0"/>
              <a:t>Courte </a:t>
            </a:r>
            <a:r>
              <a:rPr lang="fr-CA" dirty="0"/>
              <a:t>discussion pour que les élèves évoquent ce qu’ils connaissent ou pensent connaitre à propos de la stratégie</a:t>
            </a:r>
          </a:p>
          <a:p>
            <a:r>
              <a:rPr lang="fr-CA" dirty="0"/>
              <a:t>Modelage </a:t>
            </a:r>
          </a:p>
          <a:p>
            <a:r>
              <a:rPr lang="fr-CA" dirty="0"/>
              <a:t>Pratique guidée</a:t>
            </a:r>
          </a:p>
          <a:p>
            <a:r>
              <a:rPr lang="fr-CA" dirty="0"/>
              <a:t>Pratique collaborative en dyade (ou en équipe de 3 s’il le faut, jamais seul)</a:t>
            </a:r>
          </a:p>
          <a:p>
            <a:r>
              <a:rPr lang="fr-CA" dirty="0"/>
              <a:t>Retour sur les apprentissages en grand groupe</a:t>
            </a:r>
          </a:p>
          <a:p>
            <a:r>
              <a:rPr lang="fr-CA" dirty="0"/>
              <a:t>Retour sur les apprentissages individuel</a:t>
            </a:r>
          </a:p>
        </p:txBody>
      </p:sp>
    </p:spTree>
    <p:extLst>
      <p:ext uri="{BB962C8B-B14F-4D97-AF65-F5344CB8AC3E}">
        <p14:creationId xmlns:p14="http://schemas.microsoft.com/office/powerpoint/2010/main" val="342672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Modelage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CA" dirty="0"/>
              <a:t>Donner une intention d’écoute</a:t>
            </a:r>
          </a:p>
          <a:p>
            <a:pPr lvl="1"/>
            <a:r>
              <a:rPr lang="fr-CA" dirty="0"/>
              <a:t>Déposer les crayons</a:t>
            </a:r>
          </a:p>
          <a:p>
            <a:pPr lvl="1"/>
            <a:r>
              <a:rPr lang="fr-CA" dirty="0"/>
              <a:t>Écouter ce que je me dis, les questions que je me pose</a:t>
            </a:r>
          </a:p>
          <a:p>
            <a:pPr lvl="1"/>
            <a:r>
              <a:rPr lang="fr-CA" dirty="0"/>
              <a:t>Observer ce que je fais, ce que j’écris</a:t>
            </a:r>
          </a:p>
          <a:p>
            <a:pPr lvl="1"/>
            <a:r>
              <a:rPr lang="fr-CA" dirty="0"/>
              <a:t>Observer comment je fais et quand je le fais</a:t>
            </a:r>
          </a:p>
          <a:p>
            <a:r>
              <a:rPr lang="fr-CA" dirty="0"/>
              <a:t>Mettre un haut-parleur sur sa pensée:</a:t>
            </a:r>
          </a:p>
          <a:p>
            <a:pPr lvl="1"/>
            <a:r>
              <a:rPr lang="fr-CA" dirty="0"/>
              <a:t>Dire tout ce qu’on fait</a:t>
            </a:r>
          </a:p>
          <a:p>
            <a:pPr lvl="1"/>
            <a:r>
              <a:rPr lang="fr-CA" dirty="0"/>
              <a:t>Dire tout ce qu’on pense</a:t>
            </a:r>
          </a:p>
          <a:p>
            <a:pPr lvl="1"/>
            <a:r>
              <a:rPr lang="fr-CA" dirty="0"/>
              <a:t>Montrer son raisonnement</a:t>
            </a:r>
          </a:p>
          <a:p>
            <a:r>
              <a:rPr lang="fr-CA" dirty="0" smtClean="0"/>
              <a:t>Retour</a:t>
            </a:r>
          </a:p>
          <a:p>
            <a:r>
              <a:rPr lang="fr-CA" dirty="0" smtClean="0">
                <a:hlinkClick r:id="rId3"/>
              </a:rPr>
              <a:t>Modelage</a:t>
            </a:r>
            <a:endParaRPr lang="fr-CA" dirty="0" smtClean="0"/>
          </a:p>
          <a:p>
            <a:endParaRPr lang="fr-CA" dirty="0" smtClean="0"/>
          </a:p>
        </p:txBody>
      </p:sp>
    </p:spTree>
    <p:extLst>
      <p:ext uri="{BB962C8B-B14F-4D97-AF65-F5344CB8AC3E}">
        <p14:creationId xmlns:p14="http://schemas.microsoft.com/office/powerpoint/2010/main" val="408380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Pratique guidée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L’élève doit appliquer la stratégie qui vient d’être modelée</a:t>
            </a:r>
          </a:p>
          <a:p>
            <a:r>
              <a:rPr lang="fr-CA" dirty="0" smtClean="0"/>
              <a:t>L’enseignant </a:t>
            </a:r>
            <a:r>
              <a:rPr lang="fr-CA" dirty="0"/>
              <a:t>aide l’élève à le faire:</a:t>
            </a:r>
          </a:p>
          <a:p>
            <a:pPr lvl="1"/>
            <a:r>
              <a:rPr lang="fr-CA" dirty="0"/>
              <a:t>En cas d’oubli</a:t>
            </a:r>
          </a:p>
          <a:p>
            <a:pPr lvl="1"/>
            <a:r>
              <a:rPr lang="fr-CA" dirty="0"/>
              <a:t>Si l’élève est bloqué</a:t>
            </a:r>
          </a:p>
          <a:p>
            <a:pPr lvl="1"/>
            <a:r>
              <a:rPr lang="fr-CA" dirty="0"/>
              <a:t>Etc</a:t>
            </a:r>
            <a:r>
              <a:rPr lang="fr-CA" dirty="0" smtClean="0"/>
              <a:t>.</a:t>
            </a:r>
          </a:p>
          <a:p>
            <a:r>
              <a:rPr lang="fr-CA" dirty="0" smtClean="0"/>
              <a:t>Privilégier le questionnement:</a:t>
            </a:r>
          </a:p>
          <a:p>
            <a:pPr lvl="1"/>
            <a:r>
              <a:rPr lang="fr-CA" dirty="0" smtClean="0"/>
              <a:t>Est-ce que c’est comme ça que j’ai fait?</a:t>
            </a:r>
          </a:p>
          <a:p>
            <a:pPr lvl="1"/>
            <a:r>
              <a:rPr lang="fr-CA" dirty="0" smtClean="0"/>
              <a:t>As-tu oublié quelque chose?</a:t>
            </a:r>
          </a:p>
          <a:p>
            <a:pPr lvl="1"/>
            <a:r>
              <a:rPr lang="fr-CA" dirty="0" smtClean="0"/>
              <a:t>Est-ce que ça se peut ça?</a:t>
            </a:r>
          </a:p>
          <a:p>
            <a:pPr lvl="1"/>
            <a:r>
              <a:rPr lang="fr-CA" dirty="0" smtClean="0"/>
              <a:t>Etc.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55826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But du projet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Favoriser </a:t>
            </a:r>
            <a:r>
              <a:rPr lang="fr-CA" dirty="0"/>
              <a:t>la réussite des élèves aux épreuves du </a:t>
            </a:r>
            <a:r>
              <a:rPr lang="fr-CA" dirty="0" smtClean="0"/>
              <a:t>renouveau</a:t>
            </a:r>
          </a:p>
          <a:p>
            <a:endParaRPr lang="fr-CA" dirty="0"/>
          </a:p>
          <a:p>
            <a:r>
              <a:rPr lang="fr-CA" dirty="0" smtClean="0"/>
              <a:t>Rendre l’élève apte à réussir à résoudre des problèmes complexes seul</a:t>
            </a:r>
          </a:p>
          <a:p>
            <a:pPr lvl="1"/>
            <a:r>
              <a:rPr lang="fr-CA" dirty="0" smtClean="0"/>
              <a:t>Lui enseigner la structure de la résolution</a:t>
            </a:r>
          </a:p>
          <a:p>
            <a:pPr lvl="1"/>
            <a:r>
              <a:rPr lang="fr-CA" dirty="0" smtClean="0"/>
              <a:t>Lui faire prendre conscience de tous les procédés mentaux qu’il fait ou qu’il devrait faire</a:t>
            </a:r>
          </a:p>
          <a:p>
            <a:pPr lvl="1"/>
            <a:r>
              <a:rPr lang="fr-CA" dirty="0" smtClean="0"/>
              <a:t>Le rendre apte à se poser les bonnes questions au bon moment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68587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Pratique collaborative en dyade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 dirty="0" smtClean="0"/>
          </a:p>
          <a:p>
            <a:r>
              <a:rPr lang="fr-CA" dirty="0" smtClean="0"/>
              <a:t>Encore le même exercice, mais cette fois en équipe de 2 (ou 3 si on a un nombre impair d’élèves)</a:t>
            </a:r>
          </a:p>
          <a:p>
            <a:endParaRPr lang="fr-CA" dirty="0"/>
          </a:p>
          <a:p>
            <a:r>
              <a:rPr lang="fr-CA" dirty="0" smtClean="0"/>
              <a:t>Importance de verbaliser</a:t>
            </a:r>
          </a:p>
        </p:txBody>
      </p:sp>
    </p:spTree>
    <p:extLst>
      <p:ext uri="{BB962C8B-B14F-4D97-AF65-F5344CB8AC3E}">
        <p14:creationId xmlns:p14="http://schemas.microsoft.com/office/powerpoint/2010/main" val="54161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Retour sur les apprentissages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Poser des questions pour faire répéter aux élèves ce qui a été vu dans la séquence d’enseignement</a:t>
            </a:r>
          </a:p>
          <a:p>
            <a:pPr lvl="1"/>
            <a:r>
              <a:rPr lang="fr-CA" dirty="0" smtClean="0">
                <a:hlinkClick r:id="rId2"/>
              </a:rPr>
              <a:t>Exemples de questions</a:t>
            </a:r>
            <a:endParaRPr lang="fr-CA" dirty="0"/>
          </a:p>
          <a:p>
            <a:endParaRPr lang="fr-CA" dirty="0" smtClean="0"/>
          </a:p>
          <a:p>
            <a:r>
              <a:rPr lang="fr-CA" dirty="0" smtClean="0"/>
              <a:t>Expliciter ce qui est important et ce qui a été appris</a:t>
            </a:r>
          </a:p>
          <a:p>
            <a:endParaRPr lang="fr-CA" dirty="0"/>
          </a:p>
          <a:p>
            <a:r>
              <a:rPr lang="fr-CA" dirty="0" smtClean="0"/>
              <a:t>Inviter les élèves à remplir par écrit un questionnaire individuellement</a:t>
            </a:r>
          </a:p>
        </p:txBody>
      </p:sp>
    </p:spTree>
    <p:extLst>
      <p:ext uri="{BB962C8B-B14F-4D97-AF65-F5344CB8AC3E}">
        <p14:creationId xmlns:p14="http://schemas.microsoft.com/office/powerpoint/2010/main" val="25324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Déploiement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Jeudi, 2</a:t>
            </a:r>
            <a:r>
              <a:rPr lang="fr-CA" baseline="30000" dirty="0" smtClean="0"/>
              <a:t>e</a:t>
            </a:r>
            <a:r>
              <a:rPr lang="fr-CA" dirty="0" smtClean="0"/>
              <a:t> période (10h40 à 12h10)</a:t>
            </a:r>
          </a:p>
          <a:p>
            <a:endParaRPr lang="fr-CA" dirty="0"/>
          </a:p>
          <a:p>
            <a:r>
              <a:rPr lang="fr-CA" dirty="0" smtClean="0"/>
              <a:t>En alternance:</a:t>
            </a:r>
          </a:p>
          <a:p>
            <a:pPr lvl="1"/>
            <a:r>
              <a:rPr lang="fr-CA" dirty="0" smtClean="0"/>
              <a:t>Résolution de problème en dyade</a:t>
            </a:r>
          </a:p>
          <a:p>
            <a:pPr lvl="1"/>
            <a:r>
              <a:rPr lang="fr-CA" dirty="0" smtClean="0"/>
              <a:t>Enseignement de stratégies de résolution de problème en grand groupe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87888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Matériel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Tâches (23, pour 3051, 3052, 3053, </a:t>
            </a:r>
            <a:r>
              <a:rPr lang="fr-CA" dirty="0" smtClean="0"/>
              <a:t>4151, 4153 et 4171)</a:t>
            </a:r>
            <a:endParaRPr lang="fr-CA" dirty="0"/>
          </a:p>
          <a:p>
            <a:r>
              <a:rPr lang="fr-CA" dirty="0">
                <a:hlinkClick r:id="rId2"/>
              </a:rPr>
              <a:t>Analyse de chaque tâche</a:t>
            </a:r>
            <a:endParaRPr lang="fr-CA" dirty="0"/>
          </a:p>
          <a:p>
            <a:r>
              <a:rPr lang="fr-CA" dirty="0"/>
              <a:t>Des exemples de démarches acceptables</a:t>
            </a:r>
          </a:p>
          <a:p>
            <a:r>
              <a:rPr lang="fr-CA" dirty="0" smtClean="0"/>
              <a:t>Gabarits:</a:t>
            </a:r>
          </a:p>
          <a:p>
            <a:pPr lvl="1"/>
            <a:r>
              <a:rPr lang="fr-CA" dirty="0"/>
              <a:t>Analyse des tâches</a:t>
            </a:r>
          </a:p>
          <a:p>
            <a:pPr lvl="1"/>
            <a:r>
              <a:rPr lang="fr-CA" dirty="0" smtClean="0">
                <a:hlinkClick r:id="rId3"/>
              </a:rPr>
              <a:t>Modelage</a:t>
            </a:r>
            <a:endParaRPr lang="fr-CA" dirty="0"/>
          </a:p>
          <a:p>
            <a:r>
              <a:rPr lang="fr-CA" dirty="0" smtClean="0"/>
              <a:t>Questionnaires </a:t>
            </a:r>
            <a:r>
              <a:rPr lang="fr-CA" dirty="0"/>
              <a:t>pour le retour réflexif</a:t>
            </a:r>
          </a:p>
        </p:txBody>
      </p:sp>
    </p:spTree>
    <p:extLst>
      <p:ext uri="{BB962C8B-B14F-4D97-AF65-F5344CB8AC3E}">
        <p14:creationId xmlns:p14="http://schemas.microsoft.com/office/powerpoint/2010/main" val="19757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Résultats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Démarches plus structurées en examen</a:t>
            </a:r>
          </a:p>
          <a:p>
            <a:endParaRPr lang="fr-CA" dirty="0" smtClean="0"/>
          </a:p>
          <a:p>
            <a:r>
              <a:rPr lang="fr-CA" dirty="0" smtClean="0"/>
              <a:t>Schémas/dessins plus présents et adéquats</a:t>
            </a:r>
          </a:p>
          <a:p>
            <a:endParaRPr lang="fr-CA" dirty="0" smtClean="0"/>
          </a:p>
          <a:p>
            <a:r>
              <a:rPr lang="fr-CA" dirty="0" smtClean="0"/>
              <a:t>Plus d’autonomie dans les périodes de résolution de problème</a:t>
            </a:r>
          </a:p>
          <a:p>
            <a:endParaRPr lang="fr-CA" dirty="0" smtClean="0"/>
          </a:p>
          <a:p>
            <a:r>
              <a:rPr lang="fr-CA" dirty="0" smtClean="0"/>
              <a:t>Résolution plus rapide des tâches complexes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81835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Suites du projet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 dirty="0" smtClean="0"/>
          </a:p>
          <a:p>
            <a:r>
              <a:rPr lang="fr-CA" dirty="0" smtClean="0"/>
              <a:t>Écrire plus de tâches, particulièrement en secondaire 3 et en 4152</a:t>
            </a:r>
          </a:p>
          <a:p>
            <a:endParaRPr lang="fr-CA" dirty="0"/>
          </a:p>
          <a:p>
            <a:r>
              <a:rPr lang="fr-CA" dirty="0" smtClean="0"/>
              <a:t>Préparer plus de séquences d’enseignement explicite</a:t>
            </a:r>
          </a:p>
          <a:p>
            <a:endParaRPr lang="fr-CA" dirty="0"/>
          </a:p>
          <a:p>
            <a:r>
              <a:rPr lang="fr-CA" dirty="0" smtClean="0"/>
              <a:t>Travailler le questionnement efficace</a:t>
            </a:r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77791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Merci!</a:t>
            </a:r>
            <a:br>
              <a:rPr lang="fr-CA" dirty="0" smtClean="0"/>
            </a:br>
            <a:r>
              <a:rPr lang="fr-CA" dirty="0" smtClean="0"/>
              <a:t>Questions ou commentaires?</a:t>
            </a:r>
            <a:endParaRPr lang="fr-CA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francois.lagace@cstrois-lacs.qc.ca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94358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Origine </a:t>
            </a:r>
            <a:r>
              <a:rPr lang="fr-CA" dirty="0" smtClean="0"/>
              <a:t>et évolution du </a:t>
            </a:r>
            <a:r>
              <a:rPr lang="fr-CA" dirty="0"/>
              <a:t>projet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FBC</a:t>
            </a:r>
            <a:r>
              <a:rPr lang="fr-CA" dirty="0"/>
              <a:t>: 2012-2013</a:t>
            </a:r>
          </a:p>
          <a:p>
            <a:pPr lvl="1"/>
            <a:r>
              <a:rPr lang="fr-CA" dirty="0"/>
              <a:t>Résolution de </a:t>
            </a:r>
            <a:r>
              <a:rPr lang="fr-CA" dirty="0" smtClean="0"/>
              <a:t>tâches complexes seulement</a:t>
            </a:r>
          </a:p>
          <a:p>
            <a:pPr lvl="1"/>
            <a:endParaRPr lang="fr-CA" dirty="0"/>
          </a:p>
          <a:p>
            <a:r>
              <a:rPr lang="fr-CA" dirty="0" smtClean="0"/>
              <a:t>FBD: janvier 2017</a:t>
            </a:r>
          </a:p>
          <a:p>
            <a:pPr lvl="1"/>
            <a:r>
              <a:rPr lang="fr-CA" dirty="0" smtClean="0"/>
              <a:t>Résolution de tâches complexes</a:t>
            </a:r>
          </a:p>
          <a:p>
            <a:pPr lvl="1"/>
            <a:r>
              <a:rPr lang="fr-CA" dirty="0" smtClean="0"/>
              <a:t>Enseignement de la résolution de problème (2019)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10940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Résolution de tâches complexes en dyade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CA" dirty="0"/>
              <a:t>15 minutes avant la pause: </a:t>
            </a:r>
          </a:p>
          <a:p>
            <a:r>
              <a:rPr lang="fr-CA" dirty="0"/>
              <a:t>les élèves </a:t>
            </a:r>
            <a:r>
              <a:rPr lang="fr-CA" dirty="0" smtClean="0"/>
              <a:t>concernés:</a:t>
            </a:r>
            <a:endParaRPr lang="fr-CA" dirty="0"/>
          </a:p>
          <a:p>
            <a:pPr lvl="1"/>
            <a:r>
              <a:rPr lang="fr-CA" dirty="0"/>
              <a:t>r</a:t>
            </a:r>
            <a:r>
              <a:rPr lang="fr-CA" dirty="0" smtClean="0"/>
              <a:t>eçoivent leur </a:t>
            </a:r>
            <a:r>
              <a:rPr lang="fr-CA" dirty="0"/>
              <a:t>tâche</a:t>
            </a:r>
          </a:p>
          <a:p>
            <a:pPr lvl="1"/>
            <a:r>
              <a:rPr lang="fr-CA" dirty="0"/>
              <a:t>s</a:t>
            </a:r>
            <a:r>
              <a:rPr lang="fr-CA" dirty="0" smtClean="0"/>
              <a:t>ont informés de qui sera(seront) leur(s</a:t>
            </a:r>
            <a:r>
              <a:rPr lang="fr-CA" dirty="0"/>
              <a:t>) partenaire(s)</a:t>
            </a:r>
          </a:p>
          <a:p>
            <a:pPr lvl="1"/>
            <a:r>
              <a:rPr lang="fr-CA" dirty="0"/>
              <a:t>s</a:t>
            </a:r>
            <a:r>
              <a:rPr lang="fr-CA" dirty="0" smtClean="0"/>
              <a:t>ont informés de l’endroit </a:t>
            </a:r>
            <a:r>
              <a:rPr lang="fr-CA" dirty="0"/>
              <a:t>où ils devront s’installer</a:t>
            </a:r>
          </a:p>
          <a:p>
            <a:r>
              <a:rPr lang="fr-CA" dirty="0"/>
              <a:t>Lecture de la tâche individuelle</a:t>
            </a:r>
          </a:p>
          <a:p>
            <a:pPr marL="0" indent="0">
              <a:buNone/>
            </a:pPr>
            <a:r>
              <a:rPr lang="fr-CA" dirty="0"/>
              <a:t>3 minutes avant la pause:</a:t>
            </a:r>
          </a:p>
          <a:p>
            <a:r>
              <a:rPr lang="fr-CA" dirty="0"/>
              <a:t>Les élèves déplacent leurs affaires</a:t>
            </a:r>
          </a:p>
          <a:p>
            <a:pPr marL="0" indent="0">
              <a:buNone/>
            </a:pPr>
            <a:r>
              <a:rPr lang="fr-CA" dirty="0"/>
              <a:t>Après la pause:</a:t>
            </a:r>
          </a:p>
          <a:p>
            <a:r>
              <a:rPr lang="fr-CA" dirty="0"/>
              <a:t>Présentations (si nécessaire)</a:t>
            </a:r>
          </a:p>
          <a:p>
            <a:r>
              <a:rPr lang="fr-CA" dirty="0" smtClean="0"/>
              <a:t>Résolution</a:t>
            </a:r>
          </a:p>
          <a:p>
            <a:r>
              <a:rPr lang="fr-CA" dirty="0" smtClean="0"/>
              <a:t>Retour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30006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Quelques conseils organisationnels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Favoriser les équipes de 2, faire des équipes de 3 si nécessaire, mais pas plus</a:t>
            </a:r>
          </a:p>
          <a:p>
            <a:r>
              <a:rPr lang="fr-CA" dirty="0" smtClean="0"/>
              <a:t>S’il y a plus d’une équipe sur la même tâche, les placer près l’une de l’autre</a:t>
            </a:r>
          </a:p>
          <a:p>
            <a:r>
              <a:rPr lang="fr-CA" dirty="0" smtClean="0"/>
              <a:t>Placer au maximum 4 équipes à la fois en tâche complexe</a:t>
            </a:r>
          </a:p>
          <a:p>
            <a:r>
              <a:rPr lang="fr-CA" dirty="0" smtClean="0"/>
              <a:t>Avoir un plan de classe qui permet facilement aux élèves de se placer en équipe</a:t>
            </a:r>
          </a:p>
          <a:p>
            <a:r>
              <a:rPr lang="fr-CA" dirty="0" smtClean="0"/>
              <a:t>Avoir un plan de classe qui permet facilement à l’enseignant de se déplacer dans la classe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60907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Mon plan de classe</a:t>
            </a:r>
            <a:endParaRPr lang="fr-CA" dirty="0"/>
          </a:p>
        </p:txBody>
      </p:sp>
      <p:pic>
        <p:nvPicPr>
          <p:cNvPr id="9" name="Espace réservé du contenu 8"/>
          <p:cNvPicPr>
            <a:picLocks noGrp="1"/>
          </p:cNvPicPr>
          <p:nvPr>
            <p:ph idx="1"/>
          </p:nvPr>
        </p:nvPicPr>
        <p:blipFill rotWithShape="1">
          <a:blip r:embed="rId2"/>
          <a:srcRect l="35069" t="11667" r="24653" b="8611"/>
          <a:stretch/>
        </p:blipFill>
        <p:spPr bwMode="auto">
          <a:xfrm>
            <a:off x="3750325" y="1476261"/>
            <a:ext cx="4691349" cy="50016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8133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But de l’enseignement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CA" dirty="0" smtClean="0"/>
          </a:p>
          <a:p>
            <a:r>
              <a:rPr lang="fr-CA" dirty="0" smtClean="0"/>
              <a:t>Se </a:t>
            </a:r>
            <a:r>
              <a:rPr lang="fr-CA" dirty="0" smtClean="0"/>
              <a:t>concentrer sur </a:t>
            </a:r>
            <a:r>
              <a:rPr lang="fr-CA" dirty="0"/>
              <a:t>la réflexion</a:t>
            </a:r>
            <a:r>
              <a:rPr lang="fr-CA" dirty="0" smtClean="0"/>
              <a:t>, la démarche pas sur </a:t>
            </a:r>
            <a:r>
              <a:rPr lang="fr-CA" dirty="0"/>
              <a:t>la bonne </a:t>
            </a:r>
            <a:r>
              <a:rPr lang="fr-CA" dirty="0" smtClean="0"/>
              <a:t>réponse</a:t>
            </a:r>
            <a:endParaRPr lang="fr-CA" dirty="0" smtClean="0"/>
          </a:p>
          <a:p>
            <a:pPr marL="0" indent="0">
              <a:buNone/>
            </a:pPr>
            <a:endParaRPr lang="fr-CA" dirty="0"/>
          </a:p>
          <a:p>
            <a:endParaRPr lang="fr-CA" dirty="0" smtClean="0"/>
          </a:p>
          <a:p>
            <a:endParaRPr lang="fr-CA" dirty="0" smtClean="0"/>
          </a:p>
          <a:p>
            <a:r>
              <a:rPr lang="fr-CA" dirty="0" smtClean="0"/>
              <a:t>Exemple: </a:t>
            </a:r>
            <a:r>
              <a:rPr lang="fr-CA" dirty="0">
                <a:hlinkClick r:id="rId3"/>
              </a:rPr>
              <a:t>Construction de terrains sportifs (MAT-3051</a:t>
            </a:r>
            <a:r>
              <a:rPr lang="fr-CA" dirty="0" smtClean="0">
                <a:hlinkClick r:id="rId3"/>
              </a:rPr>
              <a:t>)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12021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Si on se concentre sur la bonne réponse…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 dirty="0" smtClean="0"/>
          </a:p>
          <a:p>
            <a:r>
              <a:rPr lang="fr-CA" dirty="0" smtClean="0"/>
              <a:t>La ville devrait construire un terrain de baseball en poussière de brique parce que ça va lui coûter moins cher à long terme (après 10 ans)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40690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Si on se concentre sur la réflexion et la démarche…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Je devais faire un choix entre deux terrains différents</a:t>
            </a:r>
          </a:p>
          <a:p>
            <a:endParaRPr lang="fr-CA" dirty="0" smtClean="0"/>
          </a:p>
          <a:p>
            <a:r>
              <a:rPr lang="fr-CA" dirty="0" smtClean="0"/>
              <a:t>Je devais donc comparer les deux choix différents</a:t>
            </a:r>
          </a:p>
          <a:p>
            <a:endParaRPr lang="fr-CA" dirty="0" smtClean="0"/>
          </a:p>
          <a:p>
            <a:r>
              <a:rPr lang="fr-CA" dirty="0" smtClean="0"/>
              <a:t>Pour y arriver j’ai:</a:t>
            </a:r>
          </a:p>
          <a:p>
            <a:pPr lvl="1"/>
            <a:r>
              <a:rPr lang="fr-CA" sz="2800" dirty="0" smtClean="0"/>
              <a:t>Modélisé chaque option avec une équation</a:t>
            </a:r>
          </a:p>
          <a:p>
            <a:pPr lvl="1"/>
            <a:r>
              <a:rPr lang="fr-CA" sz="2800" dirty="0" smtClean="0"/>
              <a:t>Utilisé la méthode de comparaison</a:t>
            </a:r>
          </a:p>
          <a:p>
            <a:pPr lvl="1"/>
            <a:r>
              <a:rPr lang="fr-CA" sz="2800" dirty="0" smtClean="0"/>
              <a:t>Pris une décision selon la réponse obtenue</a:t>
            </a:r>
            <a:endParaRPr lang="fr-CA" sz="2800" dirty="0"/>
          </a:p>
          <a:p>
            <a:endParaRPr lang="fr-CA" dirty="0" smtClean="0"/>
          </a:p>
        </p:txBody>
      </p:sp>
    </p:spTree>
    <p:extLst>
      <p:ext uri="{BB962C8B-B14F-4D97-AF65-F5344CB8AC3E}">
        <p14:creationId xmlns:p14="http://schemas.microsoft.com/office/powerpoint/2010/main" val="349042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A514ED70F5FA45A071C78263CCA155" ma:contentTypeVersion="8" ma:contentTypeDescription="Crée un document." ma:contentTypeScope="" ma:versionID="1c768ad6fecb8f389574ca24b7927a66">
  <xsd:schema xmlns:xsd="http://www.w3.org/2001/XMLSchema" xmlns:xs="http://www.w3.org/2001/XMLSchema" xmlns:p="http://schemas.microsoft.com/office/2006/metadata/properties" xmlns:ns2="566e8481-1068-4717-8c62-5db72b590333" xmlns:ns3="64b667f9-f0f7-4d27-9d43-d0a319d77c68" targetNamespace="http://schemas.microsoft.com/office/2006/metadata/properties" ma:root="true" ma:fieldsID="b8ce2f443a412e8390232cb6234d9ef5" ns2:_="" ns3:_="">
    <xsd:import namespace="566e8481-1068-4717-8c62-5db72b590333"/>
    <xsd:import namespace="64b667f9-f0f7-4d27-9d43-d0a319d77c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6e8481-1068-4717-8c62-5db72b5903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b667f9-f0f7-4d27-9d43-d0a319d77c6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363BF50-02C6-472E-A9A8-9038AD17EE2A}">
  <ds:schemaRefs>
    <ds:schemaRef ds:uri="http://purl.org/dc/terms/"/>
    <ds:schemaRef ds:uri="http://schemas.openxmlformats.org/package/2006/metadata/core-properties"/>
    <ds:schemaRef ds:uri="64b667f9-f0f7-4d27-9d43-d0a319d77c68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566e8481-1068-4717-8c62-5db72b590333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0942C90-D767-4394-B3BC-A0D1349D44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6e8481-1068-4717-8c62-5db72b590333"/>
    <ds:schemaRef ds:uri="64b667f9-f0f7-4d27-9d43-d0a319d77c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7D4B23D-C574-455F-8498-A177863171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929</TotalTime>
  <Words>1197</Words>
  <Application>Microsoft Office PowerPoint</Application>
  <PresentationFormat>Grand écran</PresentationFormat>
  <Paragraphs>203</Paragraphs>
  <Slides>26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Thème Office</vt:lpstr>
      <vt:lpstr>Enseigner la résolution de problème, c‘est possible en FGA!</vt:lpstr>
      <vt:lpstr>But du projet</vt:lpstr>
      <vt:lpstr>Origine et évolution du projet</vt:lpstr>
      <vt:lpstr>Résolution de tâches complexes en dyade</vt:lpstr>
      <vt:lpstr>Quelques conseils organisationnels</vt:lpstr>
      <vt:lpstr>Mon plan de classe</vt:lpstr>
      <vt:lpstr>But de l’enseignement</vt:lpstr>
      <vt:lpstr>Si on se concentre sur la bonne réponse…</vt:lpstr>
      <vt:lpstr>Si on se concentre sur la réflexion et la démarche…</vt:lpstr>
      <vt:lpstr>Pour favoriser la réflexion…</vt:lpstr>
      <vt:lpstr>Faire preuve d’ouverture</vt:lpstr>
      <vt:lpstr>Le questionnement</vt:lpstr>
      <vt:lpstr>Quelques exemples de questions à poser</vt:lpstr>
      <vt:lpstr>Quelques exemples de questions à poser</vt:lpstr>
      <vt:lpstr>Quelques exemples de questions à poser</vt:lpstr>
      <vt:lpstr>Retour</vt:lpstr>
      <vt:lpstr>Enseignement explicite de stratégies</vt:lpstr>
      <vt:lpstr>Modelage</vt:lpstr>
      <vt:lpstr>Pratique guidée</vt:lpstr>
      <vt:lpstr>Pratique collaborative en dyade</vt:lpstr>
      <vt:lpstr>Retour sur les apprentissages</vt:lpstr>
      <vt:lpstr>Déploiement</vt:lpstr>
      <vt:lpstr>Matériel</vt:lpstr>
      <vt:lpstr>Résultats</vt:lpstr>
      <vt:lpstr>Suites du projet</vt:lpstr>
      <vt:lpstr>Merci! Questions ou commentaires?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/>
  <cp:lastModifiedBy>François Prévost-Lagacé</cp:lastModifiedBy>
  <cp:revision>49</cp:revision>
  <cp:lastPrinted>2019-04-24T17:59:32Z</cp:lastPrinted>
  <dcterms:created xsi:type="dcterms:W3CDTF">2012-07-30T22:21:58Z</dcterms:created>
  <dcterms:modified xsi:type="dcterms:W3CDTF">2019-05-02T18:01:23Z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512">
    <vt:lpwstr>19</vt:lpwstr>
  </property>
  <property fmtid="{D5CDD505-2E9C-101B-9397-08002B2CF9AE}" pid="3" name="ContentTypeId">
    <vt:lpwstr>0x010100B9A514ED70F5FA45A071C78263CCA155</vt:lpwstr>
  </property>
  <property fmtid="{D5CDD505-2E9C-101B-9397-08002B2CF9AE}" pid="4" name="AuthorIds_UIVersion_1024">
    <vt:lpwstr>16</vt:lpwstr>
  </property>
</Properties>
</file>